
<file path=[Content_Types].xml><?xml version="1.0" encoding="utf-8"?>
<Types xmlns="http://schemas.openxmlformats.org/package/2006/content-types">
  <Default Extension="crdownload" ContentType="image/jpeg"/>
  <Default Extension="fntdata" ContentType="application/x-fontdata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8"/>
  </p:notesMasterIdLst>
  <p:sldIdLst>
    <p:sldId id="256" r:id="rId2"/>
    <p:sldId id="305" r:id="rId3"/>
    <p:sldId id="258" r:id="rId4"/>
    <p:sldId id="261" r:id="rId5"/>
    <p:sldId id="260" r:id="rId6"/>
    <p:sldId id="310" r:id="rId7"/>
    <p:sldId id="326" r:id="rId8"/>
    <p:sldId id="273" r:id="rId9"/>
    <p:sldId id="309" r:id="rId10"/>
    <p:sldId id="272" r:id="rId11"/>
    <p:sldId id="312" r:id="rId12"/>
    <p:sldId id="315" r:id="rId13"/>
    <p:sldId id="316" r:id="rId14"/>
    <p:sldId id="328" r:id="rId15"/>
    <p:sldId id="317" r:id="rId16"/>
    <p:sldId id="320" r:id="rId17"/>
    <p:sldId id="275" r:id="rId18"/>
    <p:sldId id="314" r:id="rId19"/>
    <p:sldId id="318" r:id="rId20"/>
    <p:sldId id="319" r:id="rId21"/>
    <p:sldId id="325" r:id="rId22"/>
    <p:sldId id="322" r:id="rId23"/>
    <p:sldId id="321" r:id="rId24"/>
    <p:sldId id="280" r:id="rId25"/>
    <p:sldId id="308" r:id="rId26"/>
    <p:sldId id="331" r:id="rId27"/>
    <p:sldId id="311" r:id="rId28"/>
    <p:sldId id="332" r:id="rId29"/>
    <p:sldId id="282" r:id="rId30"/>
    <p:sldId id="307" r:id="rId31"/>
    <p:sldId id="283" r:id="rId32"/>
    <p:sldId id="330" r:id="rId33"/>
    <p:sldId id="286" r:id="rId34"/>
    <p:sldId id="333" r:id="rId35"/>
    <p:sldId id="335" r:id="rId36"/>
    <p:sldId id="336" r:id="rId37"/>
  </p:sldIdLst>
  <p:sldSz cx="9144000" cy="5143500" type="screen16x9"/>
  <p:notesSz cx="6858000" cy="9144000"/>
  <p:embeddedFontLst>
    <p:embeddedFont>
      <p:font typeface="Katibeh" panose="020B0600000101010101" charset="-78"/>
      <p:regular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한컴 말랑말랑 Bold" panose="020F0803000000000000" pitchFamily="50" charset="-127"/>
      <p:bold r:id="rId44"/>
    </p:embeddedFont>
    <p:embeddedFont>
      <p:font typeface="한컴 말랑말랑 Regular" panose="020F0303000000000000" pitchFamily="50" charset="-127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00C"/>
    <a:srgbClr val="D3B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082DCC-0F6A-429F-8EB6-BF75F04CE81B}">
  <a:tblStyle styleId="{50082DCC-0F6A-429F-8EB6-BF75F04CE8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47931E-7616-452D-8843-37AE4BC238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093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747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003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135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556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cdd91b8c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cdd91b8c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424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cdd91b8c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cdd91b8c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05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39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d940ff1c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d940ff1c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604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cdd91b8c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cdd91b8c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679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285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dd91b8c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dd91b8c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177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cdd91b8c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cdd91b8c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506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7cdd91b8cc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7cdd91b8cc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cdd91b8c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cdd91b8c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242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cdd91b8c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cdd91b8c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427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cdd91b8c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cdd91b8c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632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cdd91b8c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cdd91b8c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599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7cdf15f4c4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7cdf15f4c4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dc199a1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dc199a1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bf369cf9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bf369cf9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8383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cdf15f4c4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cdf15f4c4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cdf15f4c4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cdf15f4c4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8056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cdf15f4c4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cdf15f4c4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cbfe688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cbfe688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bf369cf9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bf369cf9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cbfe6883c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cbfe6883c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235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cdd91b8c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cdd91b8c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124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cdd91b8c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cdd91b8c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cdd91b8cc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7cdd91b8cc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03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36575" y="1593050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3000" y="3352000"/>
            <a:ext cx="34380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 userDrawn="1">
  <p:cSld name="BIG_NUMBER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 userDrawn="1"/>
        </p:nvSpPr>
        <p:spPr>
          <a:xfrm flipH="1">
            <a:off x="174" y="4383752"/>
            <a:ext cx="1858076" cy="764130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94;p28">
            <a:extLst>
              <a:ext uri="{FF2B5EF4-FFF2-40B4-BE49-F238E27FC236}">
                <a16:creationId xmlns:a16="http://schemas.microsoft.com/office/drawing/2014/main" id="{03D0F272-0FA5-4852-9883-F9CC26391DD5}"/>
              </a:ext>
            </a:extLst>
          </p:cNvPr>
          <p:cNvSpPr/>
          <p:nvPr userDrawn="1"/>
        </p:nvSpPr>
        <p:spPr>
          <a:xfrm flipH="1">
            <a:off x="3622158" y="0"/>
            <a:ext cx="5521842" cy="4711109"/>
          </a:xfrm>
          <a:custGeom>
            <a:avLst/>
            <a:gdLst/>
            <a:ahLst/>
            <a:cxnLst/>
            <a:rect l="l" t="t" r="r" b="b"/>
            <a:pathLst>
              <a:path w="413043" h="127341" extrusionOk="0">
                <a:moveTo>
                  <a:pt x="1" y="1"/>
                </a:moveTo>
                <a:lnTo>
                  <a:pt x="1" y="126479"/>
                </a:lnTo>
                <a:cubicBezTo>
                  <a:pt x="1" y="126479"/>
                  <a:pt x="6956" y="127341"/>
                  <a:pt x="17498" y="127341"/>
                </a:cubicBezTo>
                <a:cubicBezTo>
                  <a:pt x="34252" y="127341"/>
                  <a:pt x="60067" y="125164"/>
                  <a:pt x="81426" y="113894"/>
                </a:cubicBezTo>
                <a:cubicBezTo>
                  <a:pt x="116199" y="95504"/>
                  <a:pt x="105621" y="74293"/>
                  <a:pt x="148124" y="66563"/>
                </a:cubicBezTo>
                <a:cubicBezTo>
                  <a:pt x="190654" y="58832"/>
                  <a:pt x="246285" y="64610"/>
                  <a:pt x="269259" y="43372"/>
                </a:cubicBezTo>
                <a:cubicBezTo>
                  <a:pt x="292206" y="22107"/>
                  <a:pt x="373388" y="24982"/>
                  <a:pt x="387926" y="17252"/>
                </a:cubicBezTo>
                <a:cubicBezTo>
                  <a:pt x="402438" y="9521"/>
                  <a:pt x="413043" y="1"/>
                  <a:pt x="4130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2302044" y="665727"/>
            <a:ext cx="4539913" cy="3812047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722100" y="1468150"/>
            <a:ext cx="7699200" cy="20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title" idx="2"/>
          </p:nvPr>
        </p:nvSpPr>
        <p:spPr>
          <a:xfrm>
            <a:off x="3560900" y="3563400"/>
            <a:ext cx="20208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 flipH="1">
            <a:off x="0" y="4400"/>
            <a:ext cx="53883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ctrTitle"/>
          </p:nvPr>
        </p:nvSpPr>
        <p:spPr>
          <a:xfrm>
            <a:off x="831175" y="890950"/>
            <a:ext cx="3510000" cy="12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layout 1">
  <p:cSld name="Technology layout 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8"/>
          <p:cNvGrpSpPr/>
          <p:nvPr/>
        </p:nvGrpSpPr>
        <p:grpSpPr>
          <a:xfrm rot="2700000">
            <a:off x="4571556" y="477342"/>
            <a:ext cx="1327256" cy="1123593"/>
            <a:chOff x="2948475" y="1943850"/>
            <a:chExt cx="1472175" cy="1246275"/>
          </a:xfrm>
        </p:grpSpPr>
        <p:sp>
          <p:nvSpPr>
            <p:cNvPr id="181" name="Google Shape;181;p28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28"/>
          <p:cNvGrpSpPr/>
          <p:nvPr/>
        </p:nvGrpSpPr>
        <p:grpSpPr>
          <a:xfrm rot="2700000">
            <a:off x="6293045" y="678047"/>
            <a:ext cx="842990" cy="713636"/>
            <a:chOff x="2948475" y="1943850"/>
            <a:chExt cx="1472175" cy="1246275"/>
          </a:xfrm>
        </p:grpSpPr>
        <p:sp>
          <p:nvSpPr>
            <p:cNvPr id="187" name="Google Shape;187;p28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8"/>
          <p:cNvSpPr txBox="1">
            <a:spLocks noGrp="1"/>
          </p:cNvSpPr>
          <p:nvPr>
            <p:ph type="subTitle" idx="1"/>
          </p:nvPr>
        </p:nvSpPr>
        <p:spPr>
          <a:xfrm>
            <a:off x="5435650" y="2571750"/>
            <a:ext cx="29844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5435651" y="1832250"/>
            <a:ext cx="2984400" cy="7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/>
          <p:nvPr/>
        </p:nvSpPr>
        <p:spPr>
          <a:xfrm rot="10800000" flipH="1">
            <a:off x="0" y="2063121"/>
            <a:ext cx="6997981" cy="3080379"/>
          </a:xfrm>
          <a:custGeom>
            <a:avLst/>
            <a:gdLst/>
            <a:ahLst/>
            <a:cxnLst/>
            <a:rect l="l" t="t" r="r" b="b"/>
            <a:pathLst>
              <a:path w="413043" h="127341" extrusionOk="0">
                <a:moveTo>
                  <a:pt x="1" y="1"/>
                </a:moveTo>
                <a:lnTo>
                  <a:pt x="1" y="126479"/>
                </a:lnTo>
                <a:cubicBezTo>
                  <a:pt x="1" y="126479"/>
                  <a:pt x="6956" y="127341"/>
                  <a:pt x="17498" y="127341"/>
                </a:cubicBezTo>
                <a:cubicBezTo>
                  <a:pt x="34252" y="127341"/>
                  <a:pt x="60067" y="125164"/>
                  <a:pt x="81426" y="113894"/>
                </a:cubicBezTo>
                <a:cubicBezTo>
                  <a:pt x="116199" y="95504"/>
                  <a:pt x="105621" y="74293"/>
                  <a:pt x="148124" y="66563"/>
                </a:cubicBezTo>
                <a:cubicBezTo>
                  <a:pt x="190654" y="58832"/>
                  <a:pt x="246285" y="64610"/>
                  <a:pt x="269259" y="43372"/>
                </a:cubicBezTo>
                <a:cubicBezTo>
                  <a:pt x="292206" y="22107"/>
                  <a:pt x="373388" y="24982"/>
                  <a:pt x="387926" y="17252"/>
                </a:cubicBezTo>
                <a:cubicBezTo>
                  <a:pt x="402438" y="9521"/>
                  <a:pt x="413043" y="1"/>
                  <a:pt x="4130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9546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 rot="10800000">
            <a:off x="-356" y="-10"/>
            <a:ext cx="2406633" cy="1477335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"/>
          </p:nvPr>
        </p:nvSpPr>
        <p:spPr>
          <a:xfrm>
            <a:off x="1157525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2"/>
          </p:nvPr>
        </p:nvSpPr>
        <p:spPr>
          <a:xfrm>
            <a:off x="3647250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3"/>
          </p:nvPr>
        </p:nvSpPr>
        <p:spPr>
          <a:xfrm>
            <a:off x="6149700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4"/>
          </p:nvPr>
        </p:nvSpPr>
        <p:spPr>
          <a:xfrm>
            <a:off x="1157525" y="2369775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5"/>
          </p:nvPr>
        </p:nvSpPr>
        <p:spPr>
          <a:xfrm>
            <a:off x="3647250" y="2369775"/>
            <a:ext cx="18915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6"/>
          </p:nvPr>
        </p:nvSpPr>
        <p:spPr>
          <a:xfrm>
            <a:off x="6149700" y="2369775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7"/>
          </p:nvPr>
        </p:nvSpPr>
        <p:spPr>
          <a:xfrm>
            <a:off x="1157525" y="337805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8"/>
          </p:nvPr>
        </p:nvSpPr>
        <p:spPr>
          <a:xfrm>
            <a:off x="3647250" y="337805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9"/>
          </p:nvPr>
        </p:nvSpPr>
        <p:spPr>
          <a:xfrm>
            <a:off x="6149700" y="337805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ubTitle" idx="13"/>
          </p:nvPr>
        </p:nvSpPr>
        <p:spPr>
          <a:xfrm>
            <a:off x="1157525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14"/>
          </p:nvPr>
        </p:nvSpPr>
        <p:spPr>
          <a:xfrm>
            <a:off x="3647250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15"/>
          </p:nvPr>
        </p:nvSpPr>
        <p:spPr>
          <a:xfrm>
            <a:off x="6149700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219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5609275" y="2573750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5"/>
          <p:cNvSpPr/>
          <p:nvPr/>
        </p:nvSpPr>
        <p:spPr>
          <a:xfrm flipH="1">
            <a:off x="-153" y="2615382"/>
            <a:ext cx="6115050" cy="2528568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/>
          <p:nvPr/>
        </p:nvSpPr>
        <p:spPr>
          <a:xfrm rot="10800000">
            <a:off x="7495543" y="62"/>
            <a:ext cx="1648454" cy="1156935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598275" y="17299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 rot="5400000">
            <a:off x="-594310" y="622734"/>
            <a:ext cx="5114319" cy="3925701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6"/>
          <p:cNvGrpSpPr/>
          <p:nvPr/>
        </p:nvGrpSpPr>
        <p:grpSpPr>
          <a:xfrm rot="1194792">
            <a:off x="495774" y="2122196"/>
            <a:ext cx="969070" cy="820370"/>
            <a:chOff x="2948475" y="1943850"/>
            <a:chExt cx="1472175" cy="1246275"/>
          </a:xfrm>
        </p:grpSpPr>
        <p:sp>
          <p:nvSpPr>
            <p:cNvPr id="26" name="Google Shape;26;p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6"/>
          <p:cNvGrpSpPr/>
          <p:nvPr/>
        </p:nvGrpSpPr>
        <p:grpSpPr>
          <a:xfrm rot="2000749">
            <a:off x="1690009" y="1840018"/>
            <a:ext cx="761140" cy="644346"/>
            <a:chOff x="2948475" y="1943850"/>
            <a:chExt cx="1472175" cy="1246275"/>
          </a:xfrm>
        </p:grpSpPr>
        <p:sp>
          <p:nvSpPr>
            <p:cNvPr id="32" name="Google Shape;32;p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6"/>
          <p:cNvGrpSpPr/>
          <p:nvPr/>
        </p:nvGrpSpPr>
        <p:grpSpPr>
          <a:xfrm rot="2000749">
            <a:off x="1077184" y="1110418"/>
            <a:ext cx="761140" cy="644346"/>
            <a:chOff x="2948475" y="1943850"/>
            <a:chExt cx="1472175" cy="1246275"/>
          </a:xfrm>
        </p:grpSpPr>
        <p:sp>
          <p:nvSpPr>
            <p:cNvPr id="38" name="Google Shape;38;p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698825" y="292002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698825" y="376182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rot="10800000" flipH="1">
            <a:off x="-13" y="-30"/>
            <a:ext cx="5546553" cy="3892739"/>
          </a:xfrm>
          <a:custGeom>
            <a:avLst/>
            <a:gdLst/>
            <a:ahLst/>
            <a:cxnLst/>
            <a:rect l="l" t="t" r="r" b="b"/>
            <a:pathLst>
              <a:path w="192689" h="135235" extrusionOk="0">
                <a:moveTo>
                  <a:pt x="1382" y="0"/>
                </a:moveTo>
                <a:cubicBezTo>
                  <a:pt x="485" y="0"/>
                  <a:pt x="1" y="23"/>
                  <a:pt x="1" y="23"/>
                </a:cubicBezTo>
                <a:lnTo>
                  <a:pt x="28" y="23"/>
                </a:lnTo>
                <a:lnTo>
                  <a:pt x="28" y="135235"/>
                </a:lnTo>
                <a:lnTo>
                  <a:pt x="191766" y="135235"/>
                </a:lnTo>
                <a:cubicBezTo>
                  <a:pt x="191766" y="135235"/>
                  <a:pt x="192689" y="117903"/>
                  <a:pt x="167789" y="101466"/>
                </a:cubicBezTo>
                <a:cubicBezTo>
                  <a:pt x="142916" y="85029"/>
                  <a:pt x="101552" y="83130"/>
                  <a:pt x="75703" y="40383"/>
                </a:cubicBezTo>
                <a:cubicBezTo>
                  <a:pt x="52425" y="1896"/>
                  <a:pt x="9595" y="0"/>
                  <a:pt x="13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706800" y="622375"/>
            <a:ext cx="278340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706800" y="117662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6838046" y="4190421"/>
            <a:ext cx="2306084" cy="953564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721200" y="1817400"/>
            <a:ext cx="31365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4955100" y="431263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2"/>
          </p:nvPr>
        </p:nvSpPr>
        <p:spPr>
          <a:xfrm>
            <a:off x="4956300" y="825150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3"/>
          </p:nvPr>
        </p:nvSpPr>
        <p:spPr>
          <a:xfrm>
            <a:off x="4955100" y="15422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ubTitle" idx="4"/>
          </p:nvPr>
        </p:nvSpPr>
        <p:spPr>
          <a:xfrm>
            <a:off x="4956300" y="19360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5"/>
          </p:nvPr>
        </p:nvSpPr>
        <p:spPr>
          <a:xfrm>
            <a:off x="4955100" y="26539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ubTitle" idx="6"/>
          </p:nvPr>
        </p:nvSpPr>
        <p:spPr>
          <a:xfrm>
            <a:off x="4956300" y="30477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7"/>
          </p:nvPr>
        </p:nvSpPr>
        <p:spPr>
          <a:xfrm>
            <a:off x="4955100" y="3765600"/>
            <a:ext cx="2178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8"/>
          </p:nvPr>
        </p:nvSpPr>
        <p:spPr>
          <a:xfrm>
            <a:off x="4956300" y="41594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721200" y="1667125"/>
            <a:ext cx="7701600" cy="29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/>
          <p:nvPr/>
        </p:nvSpPr>
        <p:spPr>
          <a:xfrm rot="10800000">
            <a:off x="5089986" y="3877094"/>
            <a:ext cx="4054017" cy="1266406"/>
          </a:xfrm>
          <a:custGeom>
            <a:avLst/>
            <a:gdLst/>
            <a:ahLst/>
            <a:cxnLst/>
            <a:rect l="l" t="t" r="r" b="b"/>
            <a:pathLst>
              <a:path w="413043" h="127341" extrusionOk="0">
                <a:moveTo>
                  <a:pt x="1" y="1"/>
                </a:moveTo>
                <a:lnTo>
                  <a:pt x="1" y="126479"/>
                </a:lnTo>
                <a:cubicBezTo>
                  <a:pt x="1" y="126479"/>
                  <a:pt x="6956" y="127341"/>
                  <a:pt x="17498" y="127341"/>
                </a:cubicBezTo>
                <a:cubicBezTo>
                  <a:pt x="34252" y="127341"/>
                  <a:pt x="60067" y="125164"/>
                  <a:pt x="81426" y="113894"/>
                </a:cubicBezTo>
                <a:cubicBezTo>
                  <a:pt x="116199" y="95504"/>
                  <a:pt x="105621" y="74293"/>
                  <a:pt x="148124" y="66563"/>
                </a:cubicBezTo>
                <a:cubicBezTo>
                  <a:pt x="190654" y="58832"/>
                  <a:pt x="246285" y="64610"/>
                  <a:pt x="269259" y="43372"/>
                </a:cubicBezTo>
                <a:cubicBezTo>
                  <a:pt x="292206" y="22107"/>
                  <a:pt x="373388" y="24982"/>
                  <a:pt x="387926" y="17252"/>
                </a:cubicBezTo>
                <a:cubicBezTo>
                  <a:pt x="402438" y="9521"/>
                  <a:pt x="413043" y="1"/>
                  <a:pt x="413043" y="1"/>
                </a:cubicBezTo>
                <a:close/>
              </a:path>
            </a:pathLst>
          </a:custGeom>
          <a:solidFill>
            <a:srgbClr val="D5D4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 rot="-2113659">
            <a:off x="4035026" y="289565"/>
            <a:ext cx="1129092" cy="955837"/>
            <a:chOff x="2948475" y="1943850"/>
            <a:chExt cx="1472175" cy="1246275"/>
          </a:xfrm>
        </p:grpSpPr>
        <p:sp>
          <p:nvSpPr>
            <p:cNvPr id="127" name="Google Shape;127;p17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0"/>
          <p:cNvGrpSpPr/>
          <p:nvPr/>
        </p:nvGrpSpPr>
        <p:grpSpPr>
          <a:xfrm rot="-2113659">
            <a:off x="162338" y="238115"/>
            <a:ext cx="1129092" cy="955837"/>
            <a:chOff x="2948475" y="1943850"/>
            <a:chExt cx="1472175" cy="1246275"/>
          </a:xfrm>
        </p:grpSpPr>
        <p:sp>
          <p:nvSpPr>
            <p:cNvPr id="143" name="Google Shape;143;p20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721200" y="1389600"/>
            <a:ext cx="7751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200" y="1296100"/>
            <a:ext cx="7701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63" r:id="rId7"/>
    <p:sldLayoutId id="2147483666" r:id="rId8"/>
    <p:sldLayoutId id="2147483668" r:id="rId9"/>
    <p:sldLayoutId id="2147483669" r:id="rId10"/>
    <p:sldLayoutId id="2147483671" r:id="rId11"/>
    <p:sldLayoutId id="2147483672" r:id="rId12"/>
    <p:sldLayoutId id="2147483673" r:id="rId13"/>
    <p:sldLayoutId id="2147483677" r:id="rId14"/>
    <p:sldLayoutId id="2147483682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crdownload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jfif"/><Relationship Id="rId4" Type="http://schemas.openxmlformats.org/officeDocument/2006/relationships/image" Target="../media/image13.crdownload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eGhS7GVbm0?feature=oembed" TargetMode="Externa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MIUa_hzfl5MA1MlI0lsYvDu1XjDYMA00GT__GhfRac/edit#gid=35586409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G"/><Relationship Id="rId7" Type="http://schemas.openxmlformats.org/officeDocument/2006/relationships/image" Target="../media/image8.jfif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jpg"/><Relationship Id="rId5" Type="http://schemas.openxmlformats.org/officeDocument/2006/relationships/image" Target="../media/image49.png"/><Relationship Id="rId4" Type="http://schemas.openxmlformats.org/officeDocument/2006/relationships/image" Target="../media/image48.JPG"/><Relationship Id="rId9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ReGhS7GVbm0?feature=oembed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636586" y="1799699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 없는</a:t>
            </a:r>
            <a:br>
              <a:rPr lang="en-US" altLang="ko-KR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r>
              <a:rPr lang="ko-KR" altLang="en-US" sz="3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 팀</a:t>
            </a:r>
            <a:endParaRPr sz="3200" dirty="0"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1113000" y="3355000"/>
            <a:ext cx="34338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We don't have cats, but somehow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We are making an automated cat toilet</a:t>
            </a:r>
            <a:endParaRPr sz="1400" dirty="0"/>
          </a:p>
        </p:txBody>
      </p:sp>
      <p:sp>
        <p:nvSpPr>
          <p:cNvPr id="241" name="Google Shape;241;p34"/>
          <p:cNvSpPr/>
          <p:nvPr/>
        </p:nvSpPr>
        <p:spPr>
          <a:xfrm>
            <a:off x="2057371" y="1032849"/>
            <a:ext cx="1450916" cy="1218297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ctrTitle"/>
          </p:nvPr>
        </p:nvSpPr>
        <p:spPr>
          <a:xfrm>
            <a:off x="2235136" y="1359212"/>
            <a:ext cx="1189500" cy="6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CWCT</a:t>
            </a:r>
            <a:endParaRPr sz="2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442;p50">
            <a:extLst>
              <a:ext uri="{FF2B5EF4-FFF2-40B4-BE49-F238E27FC236}">
                <a16:creationId xmlns:a16="http://schemas.microsoft.com/office/drawing/2014/main" id="{75A58571-471C-D247-F204-98F332E0E772}"/>
              </a:ext>
            </a:extLst>
          </p:cNvPr>
          <p:cNvSpPr txBox="1">
            <a:spLocks/>
          </p:cNvSpPr>
          <p:nvPr/>
        </p:nvSpPr>
        <p:spPr>
          <a:xfrm>
            <a:off x="0" y="4813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altLang="ko-KR" sz="800" b="1" dirty="0">
                <a:latin typeface="돋움" panose="020B0600000101010101" pitchFamily="50" charset="-127"/>
                <a:ea typeface="돋움" panose="020B0600000101010101" pitchFamily="50" charset="-127"/>
              </a:rPr>
              <a:t>2022. 5. 9</a:t>
            </a:r>
            <a:endParaRPr lang="ko-KR" altLang="en-US" sz="8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/>
          <p:nvPr/>
        </p:nvSpPr>
        <p:spPr>
          <a:xfrm>
            <a:off x="3431625" y="1858226"/>
            <a:ext cx="750734" cy="746201"/>
          </a:xfrm>
          <a:custGeom>
            <a:avLst/>
            <a:gdLst/>
            <a:ahLst/>
            <a:cxnLst/>
            <a:rect l="l" t="t" r="r" b="b"/>
            <a:pathLst>
              <a:path w="83624" h="83119" extrusionOk="0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0"/>
          <p:cNvSpPr/>
          <p:nvPr/>
        </p:nvSpPr>
        <p:spPr>
          <a:xfrm>
            <a:off x="5934075" y="1858226"/>
            <a:ext cx="750734" cy="746201"/>
          </a:xfrm>
          <a:custGeom>
            <a:avLst/>
            <a:gdLst/>
            <a:ahLst/>
            <a:cxnLst/>
            <a:rect l="l" t="t" r="r" b="b"/>
            <a:pathLst>
              <a:path w="83624" h="83119" extrusionOk="0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50"/>
          <p:cNvSpPr/>
          <p:nvPr/>
        </p:nvSpPr>
        <p:spPr>
          <a:xfrm>
            <a:off x="941900" y="1858226"/>
            <a:ext cx="750734" cy="746201"/>
          </a:xfrm>
          <a:custGeom>
            <a:avLst/>
            <a:gdLst/>
            <a:ahLst/>
            <a:cxnLst/>
            <a:rect l="l" t="t" r="r" b="b"/>
            <a:pathLst>
              <a:path w="83624" h="83119" extrusionOk="0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50"/>
          <p:cNvSpPr txBox="1">
            <a:spLocks noGrp="1"/>
          </p:cNvSpPr>
          <p:nvPr>
            <p:ph type="subTitle" idx="4"/>
          </p:nvPr>
        </p:nvSpPr>
        <p:spPr>
          <a:xfrm>
            <a:off x="1157525" y="2369775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출입 유무에 따라 제품 작동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28" name="Google Shape;428;p50"/>
          <p:cNvSpPr txBox="1">
            <a:spLocks noGrp="1"/>
          </p:cNvSpPr>
          <p:nvPr>
            <p:ph type="subTitle" idx="5"/>
          </p:nvPr>
        </p:nvSpPr>
        <p:spPr>
          <a:xfrm>
            <a:off x="3647250" y="2369775"/>
            <a:ext cx="18915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고양이의 배변처리 기능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29" name="Google Shape;429;p50"/>
          <p:cNvSpPr txBox="1">
            <a:spLocks noGrp="1"/>
          </p:cNvSpPr>
          <p:nvPr>
            <p:ph type="subTitle" idx="6"/>
          </p:nvPr>
        </p:nvSpPr>
        <p:spPr>
          <a:xfrm>
            <a:off x="6149700" y="2369775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고양이의 분변 냄새 억제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30" name="Google Shape;430;p50"/>
          <p:cNvSpPr/>
          <p:nvPr/>
        </p:nvSpPr>
        <p:spPr>
          <a:xfrm>
            <a:off x="3431625" y="3304076"/>
            <a:ext cx="750734" cy="746201"/>
          </a:xfrm>
          <a:custGeom>
            <a:avLst/>
            <a:gdLst/>
            <a:ahLst/>
            <a:cxnLst/>
            <a:rect l="l" t="t" r="r" b="b"/>
            <a:pathLst>
              <a:path w="83624" h="83119" extrusionOk="0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0"/>
          <p:cNvSpPr/>
          <p:nvPr/>
        </p:nvSpPr>
        <p:spPr>
          <a:xfrm>
            <a:off x="941900" y="3304076"/>
            <a:ext cx="750734" cy="746201"/>
          </a:xfrm>
          <a:custGeom>
            <a:avLst/>
            <a:gdLst/>
            <a:ahLst/>
            <a:cxnLst/>
            <a:rect l="l" t="t" r="r" b="b"/>
            <a:pathLst>
              <a:path w="83624" h="83119" extrusionOk="0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0"/>
          <p:cNvSpPr txBox="1">
            <a:spLocks noGrp="1"/>
          </p:cNvSpPr>
          <p:nvPr>
            <p:ph type="subTitle" idx="1"/>
          </p:nvPr>
        </p:nvSpPr>
        <p:spPr>
          <a:xfrm>
            <a:off x="1157525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 출입 확인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35" name="Google Shape;435;p50"/>
          <p:cNvSpPr txBox="1">
            <a:spLocks noGrp="1"/>
          </p:cNvSpPr>
          <p:nvPr>
            <p:ph type="subTitle" idx="2"/>
          </p:nvPr>
        </p:nvSpPr>
        <p:spPr>
          <a:xfrm>
            <a:off x="3647250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배변처리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36" name="Google Shape;436;p50"/>
          <p:cNvSpPr txBox="1">
            <a:spLocks noGrp="1"/>
          </p:cNvSpPr>
          <p:nvPr>
            <p:ph type="subTitle" idx="3"/>
          </p:nvPr>
        </p:nvSpPr>
        <p:spPr>
          <a:xfrm>
            <a:off x="6149700" y="202162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탈취방식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37" name="Google Shape;437;p50"/>
          <p:cNvSpPr txBox="1">
            <a:spLocks noGrp="1"/>
          </p:cNvSpPr>
          <p:nvPr>
            <p:ph type="subTitle" idx="7"/>
          </p:nvPr>
        </p:nvSpPr>
        <p:spPr>
          <a:xfrm>
            <a:off x="1157525" y="337805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모래 평탄화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39" name="Google Shape;439;p50"/>
          <p:cNvSpPr txBox="1">
            <a:spLocks noGrp="1"/>
          </p:cNvSpPr>
          <p:nvPr>
            <p:ph type="subTitle" idx="13"/>
          </p:nvPr>
        </p:nvSpPr>
        <p:spPr>
          <a:xfrm>
            <a:off x="1157525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모래를 평탄화 하는 기능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40" name="Google Shape;440;p50"/>
          <p:cNvSpPr txBox="1">
            <a:spLocks noGrp="1"/>
          </p:cNvSpPr>
          <p:nvPr>
            <p:ph type="subTitle" idx="9"/>
          </p:nvPr>
        </p:nvSpPr>
        <p:spPr>
          <a:xfrm>
            <a:off x="3647250" y="3365991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라돈 측정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42" name="Google Shape;442;p50"/>
          <p:cNvSpPr txBox="1">
            <a:spLocks noGrp="1"/>
          </p:cNvSpPr>
          <p:nvPr>
            <p:ph type="subTitle" idx="15"/>
          </p:nvPr>
        </p:nvSpPr>
        <p:spPr>
          <a:xfrm>
            <a:off x="3647250" y="3726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라돈의 측정과 경고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8" name="Google Shape;459;p53">
            <a:extLst>
              <a:ext uri="{FF2B5EF4-FFF2-40B4-BE49-F238E27FC236}">
                <a16:creationId xmlns:a16="http://schemas.microsoft.com/office/drawing/2014/main" id="{8F9CECD6-81C6-46B0-46D2-6186D978C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6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가지 핵심 기능 구성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2" name="Google Shape;426;p50">
            <a:extLst>
              <a:ext uri="{FF2B5EF4-FFF2-40B4-BE49-F238E27FC236}">
                <a16:creationId xmlns:a16="http://schemas.microsoft.com/office/drawing/2014/main" id="{8AFFA2EB-90C7-B9E1-B8FE-3E9A47172592}"/>
              </a:ext>
            </a:extLst>
          </p:cNvPr>
          <p:cNvSpPr/>
          <p:nvPr/>
        </p:nvSpPr>
        <p:spPr>
          <a:xfrm>
            <a:off x="5934075" y="3304076"/>
            <a:ext cx="750734" cy="746201"/>
          </a:xfrm>
          <a:custGeom>
            <a:avLst/>
            <a:gdLst/>
            <a:ahLst/>
            <a:cxnLst/>
            <a:rect l="l" t="t" r="r" b="b"/>
            <a:pathLst>
              <a:path w="83624" h="83119" extrusionOk="0">
                <a:moveTo>
                  <a:pt x="35148" y="1"/>
                </a:moveTo>
                <a:cubicBezTo>
                  <a:pt x="22677" y="1"/>
                  <a:pt x="6441" y="4071"/>
                  <a:pt x="3391" y="36249"/>
                </a:cubicBezTo>
                <a:cubicBezTo>
                  <a:pt x="1" y="71998"/>
                  <a:pt x="24792" y="83119"/>
                  <a:pt x="42612" y="83119"/>
                </a:cubicBezTo>
                <a:cubicBezTo>
                  <a:pt x="60460" y="83119"/>
                  <a:pt x="80776" y="73462"/>
                  <a:pt x="82186" y="48807"/>
                </a:cubicBezTo>
                <a:cubicBezTo>
                  <a:pt x="83624" y="24179"/>
                  <a:pt x="71554" y="10128"/>
                  <a:pt x="60894" y="5789"/>
                </a:cubicBezTo>
                <a:cubicBezTo>
                  <a:pt x="50234" y="1449"/>
                  <a:pt x="44755" y="418"/>
                  <a:pt x="39168" y="120"/>
                </a:cubicBezTo>
                <a:cubicBezTo>
                  <a:pt x="37891" y="51"/>
                  <a:pt x="36543" y="1"/>
                  <a:pt x="3514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34;p50">
            <a:extLst>
              <a:ext uri="{FF2B5EF4-FFF2-40B4-BE49-F238E27FC236}">
                <a16:creationId xmlns:a16="http://schemas.microsoft.com/office/drawing/2014/main" id="{F30F3455-0BC2-CADC-1F68-316EBA021EB5}"/>
              </a:ext>
            </a:extLst>
          </p:cNvPr>
          <p:cNvSpPr txBox="1">
            <a:spLocks/>
          </p:cNvSpPr>
          <p:nvPr/>
        </p:nvSpPr>
        <p:spPr>
          <a:xfrm>
            <a:off x="6149700" y="3365991"/>
            <a:ext cx="18030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marL="0" indent="0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무게 확인</a:t>
            </a:r>
          </a:p>
        </p:txBody>
      </p:sp>
      <p:sp>
        <p:nvSpPr>
          <p:cNvPr id="24" name="Google Shape;439;p50">
            <a:extLst>
              <a:ext uri="{FF2B5EF4-FFF2-40B4-BE49-F238E27FC236}">
                <a16:creationId xmlns:a16="http://schemas.microsoft.com/office/drawing/2014/main" id="{3CA48C8C-A520-431B-A650-DB84F3596A1F}"/>
              </a:ext>
            </a:extLst>
          </p:cNvPr>
          <p:cNvSpPr txBox="1">
            <a:spLocks/>
          </p:cNvSpPr>
          <p:nvPr/>
        </p:nvSpPr>
        <p:spPr>
          <a:xfrm>
            <a:off x="6136975" y="3737227"/>
            <a:ext cx="1530438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고양이와 결과물의 무게 확인으로 건강 진단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59;p53">
            <a:extLst>
              <a:ext uri="{FF2B5EF4-FFF2-40B4-BE49-F238E27FC236}">
                <a16:creationId xmlns:a16="http://schemas.microsoft.com/office/drawing/2014/main" id="{8F9CECD6-81C6-46B0-46D2-6186D978C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고양이 출입 확인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38" name="Google Shape;256;p36">
            <a:extLst>
              <a:ext uri="{FF2B5EF4-FFF2-40B4-BE49-F238E27FC236}">
                <a16:creationId xmlns:a16="http://schemas.microsoft.com/office/drawing/2014/main" id="{88023F7D-6528-BBD5-3291-05C5182B1F65}"/>
              </a:ext>
            </a:extLst>
          </p:cNvPr>
          <p:cNvGrpSpPr/>
          <p:nvPr/>
        </p:nvGrpSpPr>
        <p:grpSpPr>
          <a:xfrm>
            <a:off x="394631" y="1167000"/>
            <a:ext cx="553538" cy="468599"/>
            <a:chOff x="2948475" y="1943850"/>
            <a:chExt cx="1472175" cy="1246275"/>
          </a:xfrm>
        </p:grpSpPr>
        <p:sp>
          <p:nvSpPr>
            <p:cNvPr id="39" name="Google Shape;257;p36">
              <a:extLst>
                <a:ext uri="{FF2B5EF4-FFF2-40B4-BE49-F238E27FC236}">
                  <a16:creationId xmlns:a16="http://schemas.microsoft.com/office/drawing/2014/main" id="{6A86211B-AAEA-5135-27CF-99312E7A3E7A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8;p36">
              <a:extLst>
                <a:ext uri="{FF2B5EF4-FFF2-40B4-BE49-F238E27FC236}">
                  <a16:creationId xmlns:a16="http://schemas.microsoft.com/office/drawing/2014/main" id="{360B13A4-6B00-10E2-4954-12FA1A15DDCC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;p36">
              <a:extLst>
                <a:ext uri="{FF2B5EF4-FFF2-40B4-BE49-F238E27FC236}">
                  <a16:creationId xmlns:a16="http://schemas.microsoft.com/office/drawing/2014/main" id="{080D06D6-A37E-1967-F0E1-1B790FC6C974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;p36">
              <a:extLst>
                <a:ext uri="{FF2B5EF4-FFF2-40B4-BE49-F238E27FC236}">
                  <a16:creationId xmlns:a16="http://schemas.microsoft.com/office/drawing/2014/main" id="{1FE8E017-010D-2F12-8D69-5DF77669E705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;p36">
              <a:extLst>
                <a:ext uri="{FF2B5EF4-FFF2-40B4-BE49-F238E27FC236}">
                  <a16:creationId xmlns:a16="http://schemas.microsoft.com/office/drawing/2014/main" id="{59969AAE-3AE1-51A8-EAFA-E22A87608D4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34;p50">
            <a:extLst>
              <a:ext uri="{FF2B5EF4-FFF2-40B4-BE49-F238E27FC236}">
                <a16:creationId xmlns:a16="http://schemas.microsoft.com/office/drawing/2014/main" id="{0F30551C-545A-2459-373F-C8EE9201D0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732" y="1284406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초음파센서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C104727-28FB-6730-023B-847D6A3FADAD}"/>
              </a:ext>
            </a:extLst>
          </p:cNvPr>
          <p:cNvSpPr/>
          <p:nvPr/>
        </p:nvSpPr>
        <p:spPr>
          <a:xfrm>
            <a:off x="923076" y="1773442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C401AC7-B88C-3F0D-4416-2281EA325C0F}"/>
              </a:ext>
            </a:extLst>
          </p:cNvPr>
          <p:cNvSpPr/>
          <p:nvPr/>
        </p:nvSpPr>
        <p:spPr>
          <a:xfrm>
            <a:off x="1043543" y="1876300"/>
            <a:ext cx="1340189" cy="134018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Google Shape;318;p40">
            <a:extLst>
              <a:ext uri="{FF2B5EF4-FFF2-40B4-BE49-F238E27FC236}">
                <a16:creationId xmlns:a16="http://schemas.microsoft.com/office/drawing/2014/main" id="{352C0F5D-C554-3836-E4E8-076B87F4BE0A}"/>
              </a:ext>
            </a:extLst>
          </p:cNvPr>
          <p:cNvSpPr txBox="1">
            <a:spLocks/>
          </p:cNvSpPr>
          <p:nvPr/>
        </p:nvSpPr>
        <p:spPr>
          <a:xfrm>
            <a:off x="2754732" y="2013854"/>
            <a:ext cx="5934130" cy="271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고양이의 출입 감지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초음파센서의 신호에 따라 제품 작동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</a:pPr>
            <a:b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6336451-97ED-1A55-A118-A134A1977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42" y="3561602"/>
            <a:ext cx="5838990" cy="70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99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59;p53">
            <a:extLst>
              <a:ext uri="{FF2B5EF4-FFF2-40B4-BE49-F238E27FC236}">
                <a16:creationId xmlns:a16="http://schemas.microsoft.com/office/drawing/2014/main" id="{8F9CECD6-81C6-46B0-46D2-6186D978C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고양이 무게 확인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38" name="Google Shape;256;p36">
            <a:extLst>
              <a:ext uri="{FF2B5EF4-FFF2-40B4-BE49-F238E27FC236}">
                <a16:creationId xmlns:a16="http://schemas.microsoft.com/office/drawing/2014/main" id="{88023F7D-6528-BBD5-3291-05C5182B1F65}"/>
              </a:ext>
            </a:extLst>
          </p:cNvPr>
          <p:cNvGrpSpPr/>
          <p:nvPr/>
        </p:nvGrpSpPr>
        <p:grpSpPr>
          <a:xfrm>
            <a:off x="394631" y="1167000"/>
            <a:ext cx="553538" cy="468599"/>
            <a:chOff x="2948475" y="1943850"/>
            <a:chExt cx="1472175" cy="1246275"/>
          </a:xfrm>
        </p:grpSpPr>
        <p:sp>
          <p:nvSpPr>
            <p:cNvPr id="39" name="Google Shape;257;p36">
              <a:extLst>
                <a:ext uri="{FF2B5EF4-FFF2-40B4-BE49-F238E27FC236}">
                  <a16:creationId xmlns:a16="http://schemas.microsoft.com/office/drawing/2014/main" id="{6A86211B-AAEA-5135-27CF-99312E7A3E7A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8;p36">
              <a:extLst>
                <a:ext uri="{FF2B5EF4-FFF2-40B4-BE49-F238E27FC236}">
                  <a16:creationId xmlns:a16="http://schemas.microsoft.com/office/drawing/2014/main" id="{360B13A4-6B00-10E2-4954-12FA1A15DDCC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;p36">
              <a:extLst>
                <a:ext uri="{FF2B5EF4-FFF2-40B4-BE49-F238E27FC236}">
                  <a16:creationId xmlns:a16="http://schemas.microsoft.com/office/drawing/2014/main" id="{080D06D6-A37E-1967-F0E1-1B790FC6C974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;p36">
              <a:extLst>
                <a:ext uri="{FF2B5EF4-FFF2-40B4-BE49-F238E27FC236}">
                  <a16:creationId xmlns:a16="http://schemas.microsoft.com/office/drawing/2014/main" id="{1FE8E017-010D-2F12-8D69-5DF77669E705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;p36">
              <a:extLst>
                <a:ext uri="{FF2B5EF4-FFF2-40B4-BE49-F238E27FC236}">
                  <a16:creationId xmlns:a16="http://schemas.microsoft.com/office/drawing/2014/main" id="{59969AAE-3AE1-51A8-EAFA-E22A87608D4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FA4775C0-583A-542D-F561-D98DCE52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985" y="3020357"/>
            <a:ext cx="592891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E6CB344-A19A-55C9-7F28-2223E084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060" y="3132552"/>
            <a:ext cx="2013876" cy="184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F3DC0C4-C5A8-E918-66A7-35E8FC29C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246" y="3589619"/>
            <a:ext cx="2232169" cy="139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34;p50">
            <a:extLst>
              <a:ext uri="{FF2B5EF4-FFF2-40B4-BE49-F238E27FC236}">
                <a16:creationId xmlns:a16="http://schemas.microsoft.com/office/drawing/2014/main" id="{53994045-5535-36AD-BD50-ACD52645A83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732" y="1284406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무게센서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783B0D0-B263-CD16-1C51-3D23A6C05E4F}"/>
              </a:ext>
            </a:extLst>
          </p:cNvPr>
          <p:cNvSpPr/>
          <p:nvPr/>
        </p:nvSpPr>
        <p:spPr>
          <a:xfrm>
            <a:off x="923076" y="1773442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A58448D-F049-58AC-F857-4D25E0610F95}"/>
              </a:ext>
            </a:extLst>
          </p:cNvPr>
          <p:cNvSpPr/>
          <p:nvPr/>
        </p:nvSpPr>
        <p:spPr>
          <a:xfrm>
            <a:off x="1051289" y="1901654"/>
            <a:ext cx="1340189" cy="134018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318;p40">
            <a:extLst>
              <a:ext uri="{FF2B5EF4-FFF2-40B4-BE49-F238E27FC236}">
                <a16:creationId xmlns:a16="http://schemas.microsoft.com/office/drawing/2014/main" id="{926FA868-C58A-99CA-E988-7A3EABF4BDD7}"/>
              </a:ext>
            </a:extLst>
          </p:cNvPr>
          <p:cNvSpPr txBox="1">
            <a:spLocks/>
          </p:cNvSpPr>
          <p:nvPr/>
        </p:nvSpPr>
        <p:spPr>
          <a:xfrm>
            <a:off x="2754732" y="2013854"/>
            <a:ext cx="5934130" cy="271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고양이와 결과물의 무게 감지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무게 확인을 통해 고양이 건강상태를 간단하게 검진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</a:pPr>
            <a:b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87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59;p53">
            <a:extLst>
              <a:ext uri="{FF2B5EF4-FFF2-40B4-BE49-F238E27FC236}">
                <a16:creationId xmlns:a16="http://schemas.microsoft.com/office/drawing/2014/main" id="{8F9CECD6-81C6-46B0-46D2-6186D978C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센서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38" name="Google Shape;256;p36">
            <a:extLst>
              <a:ext uri="{FF2B5EF4-FFF2-40B4-BE49-F238E27FC236}">
                <a16:creationId xmlns:a16="http://schemas.microsoft.com/office/drawing/2014/main" id="{88023F7D-6528-BBD5-3291-05C5182B1F65}"/>
              </a:ext>
            </a:extLst>
          </p:cNvPr>
          <p:cNvGrpSpPr/>
          <p:nvPr/>
        </p:nvGrpSpPr>
        <p:grpSpPr>
          <a:xfrm>
            <a:off x="394631" y="1167000"/>
            <a:ext cx="553538" cy="468599"/>
            <a:chOff x="2948475" y="1943850"/>
            <a:chExt cx="1472175" cy="1246275"/>
          </a:xfrm>
        </p:grpSpPr>
        <p:sp>
          <p:nvSpPr>
            <p:cNvPr id="39" name="Google Shape;257;p36">
              <a:extLst>
                <a:ext uri="{FF2B5EF4-FFF2-40B4-BE49-F238E27FC236}">
                  <a16:creationId xmlns:a16="http://schemas.microsoft.com/office/drawing/2014/main" id="{6A86211B-AAEA-5135-27CF-99312E7A3E7A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8;p36">
              <a:extLst>
                <a:ext uri="{FF2B5EF4-FFF2-40B4-BE49-F238E27FC236}">
                  <a16:creationId xmlns:a16="http://schemas.microsoft.com/office/drawing/2014/main" id="{360B13A4-6B00-10E2-4954-12FA1A15DDCC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;p36">
              <a:extLst>
                <a:ext uri="{FF2B5EF4-FFF2-40B4-BE49-F238E27FC236}">
                  <a16:creationId xmlns:a16="http://schemas.microsoft.com/office/drawing/2014/main" id="{080D06D6-A37E-1967-F0E1-1B790FC6C974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;p36">
              <a:extLst>
                <a:ext uri="{FF2B5EF4-FFF2-40B4-BE49-F238E27FC236}">
                  <a16:creationId xmlns:a16="http://schemas.microsoft.com/office/drawing/2014/main" id="{1FE8E017-010D-2F12-8D69-5DF77669E705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;p36">
              <a:extLst>
                <a:ext uri="{FF2B5EF4-FFF2-40B4-BE49-F238E27FC236}">
                  <a16:creationId xmlns:a16="http://schemas.microsoft.com/office/drawing/2014/main" id="{59969AAE-3AE1-51A8-EAFA-E22A87608D4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434;p50">
            <a:extLst>
              <a:ext uri="{FF2B5EF4-FFF2-40B4-BE49-F238E27FC236}">
                <a16:creationId xmlns:a16="http://schemas.microsoft.com/office/drawing/2014/main" id="{7AE528C4-B434-D15A-5E7B-297E57E060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732" y="1284406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라돈 센서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101F4F-E288-C05A-15DB-06321728565C}"/>
              </a:ext>
            </a:extLst>
          </p:cNvPr>
          <p:cNvSpPr/>
          <p:nvPr/>
        </p:nvSpPr>
        <p:spPr>
          <a:xfrm>
            <a:off x="923076" y="1773442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실내이(가) 표시된 사진&#10;&#10;자동 생성된 설명">
            <a:extLst>
              <a:ext uri="{FF2B5EF4-FFF2-40B4-BE49-F238E27FC236}">
                <a16:creationId xmlns:a16="http://schemas.microsoft.com/office/drawing/2014/main" id="{147B908F-D0D2-31F6-0F75-4FE546ADE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63" t="27248" r="19663" b="27246"/>
          <a:stretch/>
        </p:blipFill>
        <p:spPr>
          <a:xfrm>
            <a:off x="1051289" y="1901655"/>
            <a:ext cx="1340189" cy="1340189"/>
          </a:xfrm>
          <a:prstGeom prst="ellipse">
            <a:avLst/>
          </a:prstGeom>
        </p:spPr>
      </p:pic>
      <p:sp>
        <p:nvSpPr>
          <p:cNvPr id="14" name="Google Shape;318;p40">
            <a:extLst>
              <a:ext uri="{FF2B5EF4-FFF2-40B4-BE49-F238E27FC236}">
                <a16:creationId xmlns:a16="http://schemas.microsoft.com/office/drawing/2014/main" id="{3A892485-5406-2DDC-078D-4FE4CAA8D0B5}"/>
              </a:ext>
            </a:extLst>
          </p:cNvPr>
          <p:cNvSpPr txBox="1">
            <a:spLocks/>
          </p:cNvSpPr>
          <p:nvPr/>
        </p:nvSpPr>
        <p:spPr>
          <a:xfrm>
            <a:off x="2754732" y="2013854"/>
            <a:ext cx="5934130" cy="271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모래에서 검출되는 라돈 수치 측정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수치 확인을 통한 모래 교체로 위험 예방 가능</a:t>
            </a:r>
          </a:p>
          <a:p>
            <a:pPr marL="0" indent="0">
              <a:lnSpc>
                <a:spcPct val="100000"/>
              </a:lnSpc>
              <a:spcBef>
                <a:spcPts val="1600"/>
              </a:spcBef>
            </a:pPr>
            <a:b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3" name="그림 2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AF2D5D97-4DBB-43BC-2318-5DA4E508F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906" y="3241844"/>
            <a:ext cx="2912521" cy="17549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E1A1B3-B7B7-D6A5-A619-7DBC2830C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312" y="3777442"/>
            <a:ext cx="4239594" cy="4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54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59;p53">
            <a:extLst>
              <a:ext uri="{FF2B5EF4-FFF2-40B4-BE49-F238E27FC236}">
                <a16:creationId xmlns:a16="http://schemas.microsoft.com/office/drawing/2014/main" id="{8F9CECD6-81C6-46B0-46D2-6186D978C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IoT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101F4F-E288-C05A-15DB-06321728565C}"/>
              </a:ext>
            </a:extLst>
          </p:cNvPr>
          <p:cNvSpPr/>
          <p:nvPr/>
        </p:nvSpPr>
        <p:spPr>
          <a:xfrm>
            <a:off x="6382901" y="1698159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실내이(가) 표시된 사진&#10;&#10;자동 생성된 설명">
            <a:extLst>
              <a:ext uri="{FF2B5EF4-FFF2-40B4-BE49-F238E27FC236}">
                <a16:creationId xmlns:a16="http://schemas.microsoft.com/office/drawing/2014/main" id="{147B908F-D0D2-31F6-0F75-4FE546ADE7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63" t="27248" r="19663" b="27246"/>
          <a:stretch/>
        </p:blipFill>
        <p:spPr>
          <a:xfrm>
            <a:off x="6511114" y="1826372"/>
            <a:ext cx="1340189" cy="1340189"/>
          </a:xfrm>
          <a:prstGeom prst="ellipse">
            <a:avLst/>
          </a:prstGeom>
        </p:spPr>
      </p:pic>
      <p:grpSp>
        <p:nvGrpSpPr>
          <p:cNvPr id="17" name="Google Shape;256;p36">
            <a:extLst>
              <a:ext uri="{FF2B5EF4-FFF2-40B4-BE49-F238E27FC236}">
                <a16:creationId xmlns:a16="http://schemas.microsoft.com/office/drawing/2014/main" id="{C1A80DD7-C595-9F68-D4E9-9E235ED10470}"/>
              </a:ext>
            </a:extLst>
          </p:cNvPr>
          <p:cNvGrpSpPr/>
          <p:nvPr/>
        </p:nvGrpSpPr>
        <p:grpSpPr>
          <a:xfrm>
            <a:off x="394631" y="1167000"/>
            <a:ext cx="553538" cy="468599"/>
            <a:chOff x="2948475" y="1943850"/>
            <a:chExt cx="1472175" cy="1246275"/>
          </a:xfrm>
        </p:grpSpPr>
        <p:sp>
          <p:nvSpPr>
            <p:cNvPr id="19" name="Google Shape;257;p36">
              <a:extLst>
                <a:ext uri="{FF2B5EF4-FFF2-40B4-BE49-F238E27FC236}">
                  <a16:creationId xmlns:a16="http://schemas.microsoft.com/office/drawing/2014/main" id="{6EDED6FD-2C3E-F18A-9DCC-600145E78F23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8;p36">
              <a:extLst>
                <a:ext uri="{FF2B5EF4-FFF2-40B4-BE49-F238E27FC236}">
                  <a16:creationId xmlns:a16="http://schemas.microsoft.com/office/drawing/2014/main" id="{8B519E8F-D14E-E6CA-A2EC-F519F5A8F6C3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9;p36">
              <a:extLst>
                <a:ext uri="{FF2B5EF4-FFF2-40B4-BE49-F238E27FC236}">
                  <a16:creationId xmlns:a16="http://schemas.microsoft.com/office/drawing/2014/main" id="{81164EC1-D6F6-0CFF-2670-AB2F078153CC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0;p36">
              <a:extLst>
                <a:ext uri="{FF2B5EF4-FFF2-40B4-BE49-F238E27FC236}">
                  <a16:creationId xmlns:a16="http://schemas.microsoft.com/office/drawing/2014/main" id="{59FCBA32-87CF-7EDE-2D45-CBCC3084F2FA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1;p36">
              <a:extLst>
                <a:ext uri="{FF2B5EF4-FFF2-40B4-BE49-F238E27FC236}">
                  <a16:creationId xmlns:a16="http://schemas.microsoft.com/office/drawing/2014/main" id="{4013AED6-A7E3-B4FB-D747-1AB085A4E0BC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434;p50">
            <a:extLst>
              <a:ext uri="{FF2B5EF4-FFF2-40B4-BE49-F238E27FC236}">
                <a16:creationId xmlns:a16="http://schemas.microsoft.com/office/drawing/2014/main" id="{80F8F2E1-185B-CE84-60E7-561F5C326F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732" y="1284406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초음파센서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25" name="Google Shape;256;p36">
            <a:extLst>
              <a:ext uri="{FF2B5EF4-FFF2-40B4-BE49-F238E27FC236}">
                <a16:creationId xmlns:a16="http://schemas.microsoft.com/office/drawing/2014/main" id="{6920962C-F710-C2C5-4F30-0BAB1222650F}"/>
              </a:ext>
            </a:extLst>
          </p:cNvPr>
          <p:cNvGrpSpPr/>
          <p:nvPr/>
        </p:nvGrpSpPr>
        <p:grpSpPr>
          <a:xfrm>
            <a:off x="3298659" y="1161353"/>
            <a:ext cx="553538" cy="468599"/>
            <a:chOff x="2948475" y="1943850"/>
            <a:chExt cx="1472175" cy="1246275"/>
          </a:xfrm>
        </p:grpSpPr>
        <p:sp>
          <p:nvSpPr>
            <p:cNvPr id="26" name="Google Shape;257;p36">
              <a:extLst>
                <a:ext uri="{FF2B5EF4-FFF2-40B4-BE49-F238E27FC236}">
                  <a16:creationId xmlns:a16="http://schemas.microsoft.com/office/drawing/2014/main" id="{8AE53BF5-1786-0A81-DA3F-85786AF707DB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8;p36">
              <a:extLst>
                <a:ext uri="{FF2B5EF4-FFF2-40B4-BE49-F238E27FC236}">
                  <a16:creationId xmlns:a16="http://schemas.microsoft.com/office/drawing/2014/main" id="{1D690DC7-D7F2-9DD3-D9B1-3ED35ADFEE8C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9;p36">
              <a:extLst>
                <a:ext uri="{FF2B5EF4-FFF2-40B4-BE49-F238E27FC236}">
                  <a16:creationId xmlns:a16="http://schemas.microsoft.com/office/drawing/2014/main" id="{4F3C7137-F05A-70A6-20CE-DD0A171E4FDA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0;p36">
              <a:extLst>
                <a:ext uri="{FF2B5EF4-FFF2-40B4-BE49-F238E27FC236}">
                  <a16:creationId xmlns:a16="http://schemas.microsoft.com/office/drawing/2014/main" id="{7851551D-61C1-9B06-80DC-BDEC666E8DC2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1;p36">
              <a:extLst>
                <a:ext uri="{FF2B5EF4-FFF2-40B4-BE49-F238E27FC236}">
                  <a16:creationId xmlns:a16="http://schemas.microsoft.com/office/drawing/2014/main" id="{96D4C3A2-91B4-A190-A1B3-39E11D6F0E1D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434;p50">
            <a:extLst>
              <a:ext uri="{FF2B5EF4-FFF2-40B4-BE49-F238E27FC236}">
                <a16:creationId xmlns:a16="http://schemas.microsoft.com/office/drawing/2014/main" id="{76F6896F-35D1-4A73-18CD-39B185CB1906}"/>
              </a:ext>
            </a:extLst>
          </p:cNvPr>
          <p:cNvSpPr txBox="1">
            <a:spLocks/>
          </p:cNvSpPr>
          <p:nvPr/>
        </p:nvSpPr>
        <p:spPr>
          <a:xfrm>
            <a:off x="3855760" y="1278759"/>
            <a:ext cx="18030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marL="0" indent="0"/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무게센서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32" name="Google Shape;256;p36">
            <a:extLst>
              <a:ext uri="{FF2B5EF4-FFF2-40B4-BE49-F238E27FC236}">
                <a16:creationId xmlns:a16="http://schemas.microsoft.com/office/drawing/2014/main" id="{2E7A6DA4-3DC7-6BDB-327D-9F8BA7197863}"/>
              </a:ext>
            </a:extLst>
          </p:cNvPr>
          <p:cNvGrpSpPr/>
          <p:nvPr/>
        </p:nvGrpSpPr>
        <p:grpSpPr>
          <a:xfrm>
            <a:off x="5928806" y="1172404"/>
            <a:ext cx="553538" cy="468599"/>
            <a:chOff x="2948475" y="1943850"/>
            <a:chExt cx="1472175" cy="1246275"/>
          </a:xfrm>
        </p:grpSpPr>
        <p:sp>
          <p:nvSpPr>
            <p:cNvPr id="33" name="Google Shape;257;p36">
              <a:extLst>
                <a:ext uri="{FF2B5EF4-FFF2-40B4-BE49-F238E27FC236}">
                  <a16:creationId xmlns:a16="http://schemas.microsoft.com/office/drawing/2014/main" id="{5A455713-09FA-3365-BDC8-2E9B7B0F3334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8;p36">
              <a:extLst>
                <a:ext uri="{FF2B5EF4-FFF2-40B4-BE49-F238E27FC236}">
                  <a16:creationId xmlns:a16="http://schemas.microsoft.com/office/drawing/2014/main" id="{8A9C6CA3-D2E0-ECD6-E3D3-A7143A06B603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9;p36">
              <a:extLst>
                <a:ext uri="{FF2B5EF4-FFF2-40B4-BE49-F238E27FC236}">
                  <a16:creationId xmlns:a16="http://schemas.microsoft.com/office/drawing/2014/main" id="{FDCA9561-908D-D753-0966-3319CC50F77E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0;p36">
              <a:extLst>
                <a:ext uri="{FF2B5EF4-FFF2-40B4-BE49-F238E27FC236}">
                  <a16:creationId xmlns:a16="http://schemas.microsoft.com/office/drawing/2014/main" id="{BE8BC39F-E248-A847-22E4-8C75679D9C63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1;p36">
              <a:extLst>
                <a:ext uri="{FF2B5EF4-FFF2-40B4-BE49-F238E27FC236}">
                  <a16:creationId xmlns:a16="http://schemas.microsoft.com/office/drawing/2014/main" id="{AE970E32-F576-B54D-0E26-732953C64701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34;p50">
            <a:extLst>
              <a:ext uri="{FF2B5EF4-FFF2-40B4-BE49-F238E27FC236}">
                <a16:creationId xmlns:a16="http://schemas.microsoft.com/office/drawing/2014/main" id="{5EF7F280-AC08-0794-3960-C2DAB7F9AFD4}"/>
              </a:ext>
            </a:extLst>
          </p:cNvPr>
          <p:cNvSpPr txBox="1">
            <a:spLocks/>
          </p:cNvSpPr>
          <p:nvPr/>
        </p:nvSpPr>
        <p:spPr>
          <a:xfrm>
            <a:off x="6485907" y="1289810"/>
            <a:ext cx="18030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marL="0" indent="0"/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라돈 센서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1CEABF-710D-41F3-0A23-BD3B9BE86239}"/>
              </a:ext>
            </a:extLst>
          </p:cNvPr>
          <p:cNvSpPr/>
          <p:nvPr/>
        </p:nvSpPr>
        <p:spPr>
          <a:xfrm>
            <a:off x="3569435" y="1698160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3AEE5DF-CD3E-B474-A4FB-45275D080B1D}"/>
              </a:ext>
            </a:extLst>
          </p:cNvPr>
          <p:cNvSpPr/>
          <p:nvPr/>
        </p:nvSpPr>
        <p:spPr>
          <a:xfrm>
            <a:off x="3697648" y="1826372"/>
            <a:ext cx="1340189" cy="134018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EFA48BD-9777-D131-624E-C4861F2D12C6}"/>
              </a:ext>
            </a:extLst>
          </p:cNvPr>
          <p:cNvSpPr/>
          <p:nvPr/>
        </p:nvSpPr>
        <p:spPr>
          <a:xfrm>
            <a:off x="923076" y="1773442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7368E8A-1CF7-4287-0522-3C05777CCD00}"/>
              </a:ext>
            </a:extLst>
          </p:cNvPr>
          <p:cNvSpPr/>
          <p:nvPr/>
        </p:nvSpPr>
        <p:spPr>
          <a:xfrm>
            <a:off x="1051289" y="1901654"/>
            <a:ext cx="1340189" cy="134018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Google Shape;318;p40">
            <a:extLst>
              <a:ext uri="{FF2B5EF4-FFF2-40B4-BE49-F238E27FC236}">
                <a16:creationId xmlns:a16="http://schemas.microsoft.com/office/drawing/2014/main" id="{0526DF9E-BCC0-2084-B319-92B45A06062E}"/>
              </a:ext>
            </a:extLst>
          </p:cNvPr>
          <p:cNvSpPr txBox="1">
            <a:spLocks/>
          </p:cNvSpPr>
          <p:nvPr/>
        </p:nvSpPr>
        <p:spPr>
          <a:xfrm>
            <a:off x="1489867" y="3669220"/>
            <a:ext cx="6534786" cy="143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앱 연동을 통한 화장실 제어 및 각 센서의 결과값을 핸드폰 등의 디스플레이 기능 부여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</a:pPr>
            <a:b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36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59;p53">
            <a:extLst>
              <a:ext uri="{FF2B5EF4-FFF2-40B4-BE49-F238E27FC236}">
                <a16:creationId xmlns:a16="http://schemas.microsoft.com/office/drawing/2014/main" id="{8F9CECD6-81C6-46B0-46D2-6186D978CE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탈취 방식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38" name="Google Shape;256;p36">
            <a:extLst>
              <a:ext uri="{FF2B5EF4-FFF2-40B4-BE49-F238E27FC236}">
                <a16:creationId xmlns:a16="http://schemas.microsoft.com/office/drawing/2014/main" id="{88023F7D-6528-BBD5-3291-05C5182B1F65}"/>
              </a:ext>
            </a:extLst>
          </p:cNvPr>
          <p:cNvGrpSpPr/>
          <p:nvPr/>
        </p:nvGrpSpPr>
        <p:grpSpPr>
          <a:xfrm>
            <a:off x="394631" y="1167000"/>
            <a:ext cx="553538" cy="468599"/>
            <a:chOff x="2948475" y="1943850"/>
            <a:chExt cx="1472175" cy="1246275"/>
          </a:xfrm>
        </p:grpSpPr>
        <p:sp>
          <p:nvSpPr>
            <p:cNvPr id="39" name="Google Shape;257;p36">
              <a:extLst>
                <a:ext uri="{FF2B5EF4-FFF2-40B4-BE49-F238E27FC236}">
                  <a16:creationId xmlns:a16="http://schemas.microsoft.com/office/drawing/2014/main" id="{6A86211B-AAEA-5135-27CF-99312E7A3E7A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8;p36">
              <a:extLst>
                <a:ext uri="{FF2B5EF4-FFF2-40B4-BE49-F238E27FC236}">
                  <a16:creationId xmlns:a16="http://schemas.microsoft.com/office/drawing/2014/main" id="{360B13A4-6B00-10E2-4954-12FA1A15DDCC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9;p36">
              <a:extLst>
                <a:ext uri="{FF2B5EF4-FFF2-40B4-BE49-F238E27FC236}">
                  <a16:creationId xmlns:a16="http://schemas.microsoft.com/office/drawing/2014/main" id="{080D06D6-A37E-1967-F0E1-1B790FC6C974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;p36">
              <a:extLst>
                <a:ext uri="{FF2B5EF4-FFF2-40B4-BE49-F238E27FC236}">
                  <a16:creationId xmlns:a16="http://schemas.microsoft.com/office/drawing/2014/main" id="{1FE8E017-010D-2F12-8D69-5DF77669E705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1;p36">
              <a:extLst>
                <a:ext uri="{FF2B5EF4-FFF2-40B4-BE49-F238E27FC236}">
                  <a16:creationId xmlns:a16="http://schemas.microsoft.com/office/drawing/2014/main" id="{59969AAE-3AE1-51A8-EAFA-E22A87608D4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434;p50">
            <a:extLst>
              <a:ext uri="{FF2B5EF4-FFF2-40B4-BE49-F238E27FC236}">
                <a16:creationId xmlns:a16="http://schemas.microsoft.com/office/drawing/2014/main" id="{62760487-582A-BD51-C13F-77CAA6BB12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8169" y="1425899"/>
            <a:ext cx="2177549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공기청정기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+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이오나이저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00C8616-E4CA-DA23-7E41-7CBDCD5CEE20}"/>
              </a:ext>
            </a:extLst>
          </p:cNvPr>
          <p:cNvSpPr/>
          <p:nvPr/>
        </p:nvSpPr>
        <p:spPr>
          <a:xfrm>
            <a:off x="923076" y="1773442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843FAF-B449-F9B1-FCC2-698BCDCC6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289" y="1901655"/>
            <a:ext cx="1340189" cy="1340189"/>
          </a:xfrm>
          <a:prstGeom prst="ellipse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F07D1DBB-08B4-1C43-3914-087A2C1E79DE}"/>
              </a:ext>
            </a:extLst>
          </p:cNvPr>
          <p:cNvSpPr/>
          <p:nvPr/>
        </p:nvSpPr>
        <p:spPr>
          <a:xfrm>
            <a:off x="2619135" y="1773442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EB0AD0A-5436-3F02-450D-36AB4AD026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7348" y="1901655"/>
            <a:ext cx="1340189" cy="1340189"/>
          </a:xfrm>
          <a:prstGeom prst="ellipse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8C11F4F-AFA1-9540-D148-67A9C390E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43" y="3693767"/>
            <a:ext cx="3899458" cy="918956"/>
          </a:xfrm>
          <a:prstGeom prst="rect">
            <a:avLst/>
          </a:prstGeom>
        </p:spPr>
      </p:pic>
      <p:sp>
        <p:nvSpPr>
          <p:cNvPr id="16" name="Google Shape;318;p40">
            <a:extLst>
              <a:ext uri="{FF2B5EF4-FFF2-40B4-BE49-F238E27FC236}">
                <a16:creationId xmlns:a16="http://schemas.microsoft.com/office/drawing/2014/main" id="{918FC49B-34F0-2A8A-DEEE-E2F0D5886569}"/>
              </a:ext>
            </a:extLst>
          </p:cNvPr>
          <p:cNvSpPr txBox="1">
            <a:spLocks/>
          </p:cNvSpPr>
          <p:nvPr/>
        </p:nvSpPr>
        <p:spPr>
          <a:xfrm>
            <a:off x="4315194" y="1923533"/>
            <a:ext cx="4447343" cy="169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최근 차량에 적용되는 방식으로 탈취 및 살균효과가 탁월함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탈취제를 사용하지 않아 고양이에 무해함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114300" indent="0">
              <a:lnSpc>
                <a:spcPct val="100000"/>
              </a:lnSpc>
              <a:buSzPts val="1800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476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배변처리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&amp;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모래 평탄화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" name="온라인 미디어 1" title="Pluto SQUARE">
            <a:hlinkClick r:id="" action="ppaction://media"/>
            <a:extLst>
              <a:ext uri="{FF2B5EF4-FFF2-40B4-BE49-F238E27FC236}">
                <a16:creationId xmlns:a16="http://schemas.microsoft.com/office/drawing/2014/main" id="{EA161E22-53AF-E46F-DA24-43D52BB015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71675" y="1423632"/>
            <a:ext cx="4800649" cy="250822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7683655-663F-21A5-0CC1-51E49BF2F0E6}"/>
              </a:ext>
            </a:extLst>
          </p:cNvPr>
          <p:cNvSpPr/>
          <p:nvPr/>
        </p:nvSpPr>
        <p:spPr>
          <a:xfrm>
            <a:off x="1053113" y="4267675"/>
            <a:ext cx="716372" cy="42242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Google Shape;460;p53">
            <a:extLst>
              <a:ext uri="{FF2B5EF4-FFF2-40B4-BE49-F238E27FC236}">
                <a16:creationId xmlns:a16="http://schemas.microsoft.com/office/drawing/2014/main" id="{0970C029-4DC8-0AA4-A793-2B6729A0389A}"/>
              </a:ext>
            </a:extLst>
          </p:cNvPr>
          <p:cNvSpPr txBox="1">
            <a:spLocks/>
          </p:cNvSpPr>
          <p:nvPr/>
        </p:nvSpPr>
        <p:spPr>
          <a:xfrm>
            <a:off x="1823671" y="4188488"/>
            <a:ext cx="6595625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구동 각도를 이용한 배변처리와 모래 평탄화</a:t>
            </a:r>
          </a:p>
        </p:txBody>
      </p:sp>
    </p:spTree>
    <p:extLst>
      <p:ext uri="{BB962C8B-B14F-4D97-AF65-F5344CB8AC3E}">
        <p14:creationId xmlns:p14="http://schemas.microsoft.com/office/powerpoint/2010/main" val="184657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/>
          <p:nvPr/>
        </p:nvSpPr>
        <p:spPr>
          <a:xfrm>
            <a:off x="3342475" y="1925250"/>
            <a:ext cx="2489100" cy="24891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3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제품 구동 요소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60" name="Google Shape;460;p53"/>
          <p:cNvSpPr txBox="1">
            <a:spLocks noGrp="1"/>
          </p:cNvSpPr>
          <p:nvPr>
            <p:ph type="subTitle" idx="4294967295"/>
          </p:nvPr>
        </p:nvSpPr>
        <p:spPr>
          <a:xfrm>
            <a:off x="6100596" y="2571750"/>
            <a:ext cx="19884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기어</a:t>
            </a:r>
            <a:endParaRPr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464" name="Google Shape;464;p53"/>
          <p:cNvSpPr txBox="1">
            <a:spLocks noGrp="1"/>
          </p:cNvSpPr>
          <p:nvPr>
            <p:ph type="subTitle" idx="4294967295"/>
          </p:nvPr>
        </p:nvSpPr>
        <p:spPr>
          <a:xfrm>
            <a:off x="1413388" y="2229145"/>
            <a:ext cx="1988400" cy="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모터</a:t>
            </a:r>
            <a:endParaRPr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469" name="Google Shape;469;p53"/>
          <p:cNvSpPr/>
          <p:nvPr/>
        </p:nvSpPr>
        <p:spPr>
          <a:xfrm>
            <a:off x="2863186" y="2731629"/>
            <a:ext cx="1077204" cy="876342"/>
          </a:xfrm>
          <a:custGeom>
            <a:avLst/>
            <a:gdLst/>
            <a:ahLst/>
            <a:cxnLst/>
            <a:rect l="l" t="t" r="r" b="b"/>
            <a:pathLst>
              <a:path w="44512" h="36212" extrusionOk="0">
                <a:moveTo>
                  <a:pt x="19515" y="0"/>
                </a:moveTo>
                <a:cubicBezTo>
                  <a:pt x="14552" y="0"/>
                  <a:pt x="9199" y="1276"/>
                  <a:pt x="5778" y="5417"/>
                </a:cubicBezTo>
                <a:cubicBezTo>
                  <a:pt x="1" y="12442"/>
                  <a:pt x="218" y="26926"/>
                  <a:pt x="10877" y="33219"/>
                </a:cubicBezTo>
                <a:cubicBezTo>
                  <a:pt x="14313" y="35243"/>
                  <a:pt x="18124" y="36211"/>
                  <a:pt x="21859" y="36211"/>
                </a:cubicBezTo>
                <a:cubicBezTo>
                  <a:pt x="29684" y="36211"/>
                  <a:pt x="37170" y="31961"/>
                  <a:pt x="40144" y="24268"/>
                </a:cubicBezTo>
                <a:cubicBezTo>
                  <a:pt x="44511" y="12903"/>
                  <a:pt x="34095" y="3003"/>
                  <a:pt x="28535" y="1321"/>
                </a:cubicBezTo>
                <a:cubicBezTo>
                  <a:pt x="26241" y="620"/>
                  <a:pt x="22973" y="0"/>
                  <a:pt x="195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3"/>
          <p:cNvSpPr/>
          <p:nvPr/>
        </p:nvSpPr>
        <p:spPr>
          <a:xfrm>
            <a:off x="5203611" y="2683345"/>
            <a:ext cx="1077204" cy="876342"/>
          </a:xfrm>
          <a:custGeom>
            <a:avLst/>
            <a:gdLst/>
            <a:ahLst/>
            <a:cxnLst/>
            <a:rect l="l" t="t" r="r" b="b"/>
            <a:pathLst>
              <a:path w="44512" h="36212" extrusionOk="0">
                <a:moveTo>
                  <a:pt x="19525" y="0"/>
                </a:moveTo>
                <a:cubicBezTo>
                  <a:pt x="14570" y="0"/>
                  <a:pt x="9227" y="1276"/>
                  <a:pt x="5806" y="5417"/>
                </a:cubicBezTo>
                <a:cubicBezTo>
                  <a:pt x="1" y="12442"/>
                  <a:pt x="245" y="26926"/>
                  <a:pt x="10878" y="33219"/>
                </a:cubicBezTo>
                <a:cubicBezTo>
                  <a:pt x="14322" y="35243"/>
                  <a:pt x="18139" y="36211"/>
                  <a:pt x="21877" y="36211"/>
                </a:cubicBezTo>
                <a:cubicBezTo>
                  <a:pt x="29708" y="36211"/>
                  <a:pt x="37188" y="31961"/>
                  <a:pt x="40144" y="24268"/>
                </a:cubicBezTo>
                <a:cubicBezTo>
                  <a:pt x="44511" y="12903"/>
                  <a:pt x="34123" y="3003"/>
                  <a:pt x="28535" y="1321"/>
                </a:cubicBezTo>
                <a:cubicBezTo>
                  <a:pt x="26241" y="620"/>
                  <a:pt x="22977" y="0"/>
                  <a:pt x="195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17B2C1-C889-4FE6-9996-712A10A5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499" y="2742345"/>
            <a:ext cx="758341" cy="7583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1B5EC3-4519-9B39-B1BB-6F336048B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063" y="2831206"/>
            <a:ext cx="594300" cy="594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56;p36">
            <a:extLst>
              <a:ext uri="{FF2B5EF4-FFF2-40B4-BE49-F238E27FC236}">
                <a16:creationId xmlns:a16="http://schemas.microsoft.com/office/drawing/2014/main" id="{706FB910-DB01-AA5A-673A-B2A8F66C8B8E}"/>
              </a:ext>
            </a:extLst>
          </p:cNvPr>
          <p:cNvGrpSpPr/>
          <p:nvPr/>
        </p:nvGrpSpPr>
        <p:grpSpPr>
          <a:xfrm>
            <a:off x="394631" y="1167000"/>
            <a:ext cx="553538" cy="468599"/>
            <a:chOff x="2948475" y="1943850"/>
            <a:chExt cx="1472175" cy="1246275"/>
          </a:xfrm>
        </p:grpSpPr>
        <p:sp>
          <p:nvSpPr>
            <p:cNvPr id="21" name="Google Shape;257;p36">
              <a:extLst>
                <a:ext uri="{FF2B5EF4-FFF2-40B4-BE49-F238E27FC236}">
                  <a16:creationId xmlns:a16="http://schemas.microsoft.com/office/drawing/2014/main" id="{7F19A004-DFE6-179F-E09D-C24D1C67C243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8;p36">
              <a:extLst>
                <a:ext uri="{FF2B5EF4-FFF2-40B4-BE49-F238E27FC236}">
                  <a16:creationId xmlns:a16="http://schemas.microsoft.com/office/drawing/2014/main" id="{C6C61E10-6944-0914-9CB4-0FA4E9A09A6B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9;p36">
              <a:extLst>
                <a:ext uri="{FF2B5EF4-FFF2-40B4-BE49-F238E27FC236}">
                  <a16:creationId xmlns:a16="http://schemas.microsoft.com/office/drawing/2014/main" id="{F661A4CA-42D7-D9D5-3E2D-923A14441517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0;p36">
              <a:extLst>
                <a:ext uri="{FF2B5EF4-FFF2-40B4-BE49-F238E27FC236}">
                  <a16:creationId xmlns:a16="http://schemas.microsoft.com/office/drawing/2014/main" id="{4C04D9C7-9BD2-17F7-BE9E-3328878F0EA1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1;p36">
              <a:extLst>
                <a:ext uri="{FF2B5EF4-FFF2-40B4-BE49-F238E27FC236}">
                  <a16:creationId xmlns:a16="http://schemas.microsoft.com/office/drawing/2014/main" id="{272F9CBB-977C-B17D-C9EE-20A91E13FC5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AEEE1CBC-DAF7-C986-4123-9DA590829C82}"/>
              </a:ext>
            </a:extLst>
          </p:cNvPr>
          <p:cNvSpPr/>
          <p:nvPr/>
        </p:nvSpPr>
        <p:spPr>
          <a:xfrm>
            <a:off x="923076" y="1773442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Google Shape;434;p50">
            <a:extLst>
              <a:ext uri="{FF2B5EF4-FFF2-40B4-BE49-F238E27FC236}">
                <a16:creationId xmlns:a16="http://schemas.microsoft.com/office/drawing/2014/main" id="{57DF9E27-2B62-0948-278E-62C6B1CFE3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732" y="1284406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모터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1CD6185-3467-5CE8-EF12-183D9C91EF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18" r="6818"/>
          <a:stretch/>
        </p:blipFill>
        <p:spPr>
          <a:xfrm>
            <a:off x="1051289" y="1901655"/>
            <a:ext cx="1340189" cy="1340189"/>
          </a:xfrm>
          <a:prstGeom prst="ellipse">
            <a:avLst/>
          </a:prstGeom>
        </p:spPr>
      </p:pic>
      <p:sp>
        <p:nvSpPr>
          <p:cNvPr id="50" name="Google Shape;459;p53">
            <a:extLst>
              <a:ext uri="{FF2B5EF4-FFF2-40B4-BE49-F238E27FC236}">
                <a16:creationId xmlns:a16="http://schemas.microsoft.com/office/drawing/2014/main" id="{0B227DAC-B26B-8324-DCB2-C4D0BF6B28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131" y="203199"/>
            <a:ext cx="2631601" cy="382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제품 구동 요소</a:t>
            </a:r>
            <a:endParaRPr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5AF78D7-CD5D-EDB6-F29E-2AE98DF08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987" y="203199"/>
            <a:ext cx="3443439" cy="1713429"/>
          </a:xfrm>
          <a:prstGeom prst="rect">
            <a:avLst/>
          </a:prstGeom>
        </p:spPr>
      </p:pic>
      <p:pic>
        <p:nvPicPr>
          <p:cNvPr id="43" name="그림 4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E764C12-1BE9-5048-4F42-93DF3CA3E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987" y="2047358"/>
            <a:ext cx="3449744" cy="1651112"/>
          </a:xfrm>
          <a:prstGeom prst="rect">
            <a:avLst/>
          </a:prstGeom>
        </p:spPr>
      </p:pic>
      <p:sp>
        <p:nvSpPr>
          <p:cNvPr id="74" name="Google Shape;460;p53">
            <a:extLst>
              <a:ext uri="{FF2B5EF4-FFF2-40B4-BE49-F238E27FC236}">
                <a16:creationId xmlns:a16="http://schemas.microsoft.com/office/drawing/2014/main" id="{5191AAA1-2369-C1BC-10DC-0366B8D97772}"/>
              </a:ext>
            </a:extLst>
          </p:cNvPr>
          <p:cNvSpPr txBox="1">
            <a:spLocks/>
          </p:cNvSpPr>
          <p:nvPr/>
        </p:nvSpPr>
        <p:spPr>
          <a:xfrm>
            <a:off x="3896268" y="3758346"/>
            <a:ext cx="3676318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회전 각도 조절이 가능한 </a:t>
            </a:r>
            <a:r>
              <a:rPr lang="ko-KR" altLang="en-US" sz="2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스테핑</a:t>
            </a: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 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or </a:t>
            </a:r>
            <a:r>
              <a:rPr lang="ko-KR" altLang="en-US" sz="2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서보모터</a:t>
            </a:r>
            <a:endParaRPr lang="ko-KR" altLang="en-US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AB398CD7-E9D7-E90B-3A20-8F3E064CB5BF}"/>
              </a:ext>
            </a:extLst>
          </p:cNvPr>
          <p:cNvSpPr/>
          <p:nvPr/>
        </p:nvSpPr>
        <p:spPr>
          <a:xfrm>
            <a:off x="2927681" y="3924560"/>
            <a:ext cx="968587" cy="57597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56;p36">
            <a:extLst>
              <a:ext uri="{FF2B5EF4-FFF2-40B4-BE49-F238E27FC236}">
                <a16:creationId xmlns:a16="http://schemas.microsoft.com/office/drawing/2014/main" id="{706FB910-DB01-AA5A-673A-B2A8F66C8B8E}"/>
              </a:ext>
            </a:extLst>
          </p:cNvPr>
          <p:cNvGrpSpPr/>
          <p:nvPr/>
        </p:nvGrpSpPr>
        <p:grpSpPr>
          <a:xfrm>
            <a:off x="394631" y="1167000"/>
            <a:ext cx="553538" cy="468599"/>
            <a:chOff x="2948475" y="1943850"/>
            <a:chExt cx="1472175" cy="1246275"/>
          </a:xfrm>
        </p:grpSpPr>
        <p:sp>
          <p:nvSpPr>
            <p:cNvPr id="21" name="Google Shape;257;p36">
              <a:extLst>
                <a:ext uri="{FF2B5EF4-FFF2-40B4-BE49-F238E27FC236}">
                  <a16:creationId xmlns:a16="http://schemas.microsoft.com/office/drawing/2014/main" id="{7F19A004-DFE6-179F-E09D-C24D1C67C243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8;p36">
              <a:extLst>
                <a:ext uri="{FF2B5EF4-FFF2-40B4-BE49-F238E27FC236}">
                  <a16:creationId xmlns:a16="http://schemas.microsoft.com/office/drawing/2014/main" id="{C6C61E10-6944-0914-9CB4-0FA4E9A09A6B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9;p36">
              <a:extLst>
                <a:ext uri="{FF2B5EF4-FFF2-40B4-BE49-F238E27FC236}">
                  <a16:creationId xmlns:a16="http://schemas.microsoft.com/office/drawing/2014/main" id="{F661A4CA-42D7-D9D5-3E2D-923A14441517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0;p36">
              <a:extLst>
                <a:ext uri="{FF2B5EF4-FFF2-40B4-BE49-F238E27FC236}">
                  <a16:creationId xmlns:a16="http://schemas.microsoft.com/office/drawing/2014/main" id="{4C04D9C7-9BD2-17F7-BE9E-3328878F0EA1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1;p36">
              <a:extLst>
                <a:ext uri="{FF2B5EF4-FFF2-40B4-BE49-F238E27FC236}">
                  <a16:creationId xmlns:a16="http://schemas.microsoft.com/office/drawing/2014/main" id="{272F9CBB-977C-B17D-C9EE-20A91E13FC5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AEEE1CBC-DAF7-C986-4123-9DA590829C82}"/>
              </a:ext>
            </a:extLst>
          </p:cNvPr>
          <p:cNvSpPr/>
          <p:nvPr/>
        </p:nvSpPr>
        <p:spPr>
          <a:xfrm>
            <a:off x="923076" y="1773442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Google Shape;434;p50">
            <a:extLst>
              <a:ext uri="{FF2B5EF4-FFF2-40B4-BE49-F238E27FC236}">
                <a16:creationId xmlns:a16="http://schemas.microsoft.com/office/drawing/2014/main" id="{57DF9E27-2B62-0948-278E-62C6B1CFE3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732" y="1284406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기어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8AB0FC-E01A-E123-A4DF-1DA469AA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289" y="1901655"/>
            <a:ext cx="1340189" cy="1340189"/>
          </a:xfrm>
          <a:prstGeom prst="ellipse">
            <a:avLst/>
          </a:prstGeom>
        </p:spPr>
      </p:pic>
      <p:sp>
        <p:nvSpPr>
          <p:cNvPr id="11" name="Google Shape;459;p53">
            <a:extLst>
              <a:ext uri="{FF2B5EF4-FFF2-40B4-BE49-F238E27FC236}">
                <a16:creationId xmlns:a16="http://schemas.microsoft.com/office/drawing/2014/main" id="{68EC33AD-FD0F-C0EE-68B2-9090FA950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131" y="203199"/>
            <a:ext cx="2631601" cy="382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제품 구동 요소</a:t>
            </a:r>
            <a:endParaRPr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E3C7603-23AC-11B6-7C04-C2F58D8BE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94551"/>
            <a:ext cx="2857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A45F502-BF29-93DA-C561-F7F1E27A6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39" y="2068467"/>
            <a:ext cx="5012055" cy="158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63968A1-39FE-BB66-56A9-49C0457D322D}"/>
              </a:ext>
            </a:extLst>
          </p:cNvPr>
          <p:cNvSpPr/>
          <p:nvPr/>
        </p:nvSpPr>
        <p:spPr>
          <a:xfrm>
            <a:off x="2391478" y="3924559"/>
            <a:ext cx="968587" cy="57597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460;p53">
            <a:extLst>
              <a:ext uri="{FF2B5EF4-FFF2-40B4-BE49-F238E27FC236}">
                <a16:creationId xmlns:a16="http://schemas.microsoft.com/office/drawing/2014/main" id="{818775DF-B6C8-5714-8EE8-699637F07EF9}"/>
              </a:ext>
            </a:extLst>
          </p:cNvPr>
          <p:cNvSpPr txBox="1">
            <a:spLocks/>
          </p:cNvSpPr>
          <p:nvPr/>
        </p:nvSpPr>
        <p:spPr>
          <a:xfrm>
            <a:off x="3360065" y="3865921"/>
            <a:ext cx="5247732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70000"/>
              </a:lnSpc>
              <a:spcAft>
                <a:spcPts val="1600"/>
              </a:spcAft>
              <a:buFont typeface="Roboto"/>
              <a:buNone/>
            </a:pP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수직 배치에 유리하고 설계가 간단한 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  <a:p>
            <a:pPr marL="0" indent="0">
              <a:lnSpc>
                <a:spcPct val="70000"/>
              </a:lnSpc>
              <a:spcAft>
                <a:spcPts val="1600"/>
              </a:spcAft>
              <a:buFont typeface="Roboto"/>
              <a:buNone/>
            </a:pPr>
            <a:r>
              <a:rPr lang="ko-KR" altLang="en-US" sz="2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스퍼</a:t>
            </a: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 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or </a:t>
            </a:r>
            <a:r>
              <a:rPr lang="ko-KR" altLang="en-US" sz="2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헬리컬기어</a:t>
            </a:r>
            <a:endParaRPr lang="ko-KR" altLang="en-US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</p:spTree>
    <p:extLst>
      <p:ext uri="{BB962C8B-B14F-4D97-AF65-F5344CB8AC3E}">
        <p14:creationId xmlns:p14="http://schemas.microsoft.com/office/powerpoint/2010/main" val="66714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xfrm>
            <a:off x="816441" y="1497560"/>
            <a:ext cx="7751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저번 주 발표 후 이러한 피드백 사항이 있었습니다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디자인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구동 방식 가닥 잡아라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모든 아이디어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진행 상황을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ppt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에 집어넣어라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새로운 거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거창한 거 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X,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기존제품 참고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저번주의 피드백 사항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81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/>
          <p:nvPr/>
        </p:nvSpPr>
        <p:spPr>
          <a:xfrm>
            <a:off x="3327450" y="1532397"/>
            <a:ext cx="2489100" cy="24891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3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6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가지 핵심 기능 구성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 descr="고양이, 앉아있는, 실내, 하얀색이(가) 표시된 사진&#10;&#10;자동 생성된 설명">
            <a:extLst>
              <a:ext uri="{FF2B5EF4-FFF2-40B4-BE49-F238E27FC236}">
                <a16:creationId xmlns:a16="http://schemas.microsoft.com/office/drawing/2014/main" id="{0276013D-FC6C-5AA4-EF30-75EF6FC2A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98" y="1439802"/>
            <a:ext cx="2837604" cy="267428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01E98DA-E44C-9159-FD23-FD0E76F1BD26}"/>
              </a:ext>
            </a:extLst>
          </p:cNvPr>
          <p:cNvSpPr/>
          <p:nvPr/>
        </p:nvSpPr>
        <p:spPr>
          <a:xfrm>
            <a:off x="4128671" y="2277027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464;p53">
            <a:extLst>
              <a:ext uri="{FF2B5EF4-FFF2-40B4-BE49-F238E27FC236}">
                <a16:creationId xmlns:a16="http://schemas.microsoft.com/office/drawing/2014/main" id="{C614B418-0F3D-80E5-AA09-2E2832EA4026}"/>
              </a:ext>
            </a:extLst>
          </p:cNvPr>
          <p:cNvSpPr txBox="1">
            <a:spLocks/>
          </p:cNvSpPr>
          <p:nvPr/>
        </p:nvSpPr>
        <p:spPr>
          <a:xfrm>
            <a:off x="792295" y="1254316"/>
            <a:ext cx="19884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lnSpc>
                <a:spcPct val="50000"/>
              </a:lnSpc>
              <a:spcAft>
                <a:spcPts val="1600"/>
              </a:spcAft>
              <a:buFont typeface="Roboto"/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공기청정기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  <a:p>
            <a:pPr marL="0" indent="0" algn="r">
              <a:lnSpc>
                <a:spcPct val="50000"/>
              </a:lnSpc>
              <a:spcAft>
                <a:spcPts val="1600"/>
              </a:spcAft>
              <a:buFont typeface="Roboto"/>
              <a:buNone/>
            </a:pP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+</a:t>
            </a:r>
            <a:r>
              <a:rPr lang="ko-KR" altLang="en-US" sz="18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이오나이저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26" name="Google Shape;464;p53">
            <a:extLst>
              <a:ext uri="{FF2B5EF4-FFF2-40B4-BE49-F238E27FC236}">
                <a16:creationId xmlns:a16="http://schemas.microsoft.com/office/drawing/2014/main" id="{B0FE3CFB-8684-4E1E-B5D1-503EEABC99BE}"/>
              </a:ext>
            </a:extLst>
          </p:cNvPr>
          <p:cNvSpPr txBox="1">
            <a:spLocks/>
          </p:cNvSpPr>
          <p:nvPr/>
        </p:nvSpPr>
        <p:spPr>
          <a:xfrm>
            <a:off x="5992978" y="2011230"/>
            <a:ext cx="1433949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spcAft>
                <a:spcPts val="1600"/>
              </a:spcAft>
              <a:buFont typeface="Roboto"/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초음파센서</a:t>
            </a:r>
            <a:endParaRPr 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28" name="Google Shape;464;p53">
            <a:extLst>
              <a:ext uri="{FF2B5EF4-FFF2-40B4-BE49-F238E27FC236}">
                <a16:creationId xmlns:a16="http://schemas.microsoft.com/office/drawing/2014/main" id="{8C891F72-9C42-F467-6987-D08ED9EB998B}"/>
              </a:ext>
            </a:extLst>
          </p:cNvPr>
          <p:cNvSpPr txBox="1">
            <a:spLocks/>
          </p:cNvSpPr>
          <p:nvPr/>
        </p:nvSpPr>
        <p:spPr>
          <a:xfrm>
            <a:off x="5477685" y="2745562"/>
            <a:ext cx="19884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spcAft>
                <a:spcPts val="1600"/>
              </a:spcAft>
              <a:buFont typeface="Roboto"/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라돈 센서</a:t>
            </a:r>
            <a:endParaRPr 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29" name="Google Shape;464;p53">
            <a:extLst>
              <a:ext uri="{FF2B5EF4-FFF2-40B4-BE49-F238E27FC236}">
                <a16:creationId xmlns:a16="http://schemas.microsoft.com/office/drawing/2014/main" id="{9FE32F90-3A8E-853E-C22C-7F971A241949}"/>
              </a:ext>
            </a:extLst>
          </p:cNvPr>
          <p:cNvSpPr txBox="1">
            <a:spLocks/>
          </p:cNvSpPr>
          <p:nvPr/>
        </p:nvSpPr>
        <p:spPr>
          <a:xfrm>
            <a:off x="841641" y="2322746"/>
            <a:ext cx="19884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spcAft>
                <a:spcPts val="1600"/>
              </a:spcAft>
              <a:buFont typeface="Roboto"/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무게센서</a:t>
            </a:r>
            <a:endParaRPr 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30" name="Google Shape;464;p53">
            <a:extLst>
              <a:ext uri="{FF2B5EF4-FFF2-40B4-BE49-F238E27FC236}">
                <a16:creationId xmlns:a16="http://schemas.microsoft.com/office/drawing/2014/main" id="{092E794B-7CF2-A474-31C5-F97D4AD0A93C}"/>
              </a:ext>
            </a:extLst>
          </p:cNvPr>
          <p:cNvSpPr txBox="1">
            <a:spLocks/>
          </p:cNvSpPr>
          <p:nvPr/>
        </p:nvSpPr>
        <p:spPr>
          <a:xfrm>
            <a:off x="553935" y="3231991"/>
            <a:ext cx="2305485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lnSpc>
                <a:spcPct val="50000"/>
              </a:lnSpc>
              <a:spcAft>
                <a:spcPts val="1600"/>
              </a:spcAft>
              <a:buFont typeface="Roboto"/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모래 평탄화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방식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  <a:p>
            <a:pPr marL="0" indent="0" algn="r">
              <a:lnSpc>
                <a:spcPct val="50000"/>
              </a:lnSpc>
              <a:spcAft>
                <a:spcPts val="1600"/>
              </a:spcAft>
              <a:buFont typeface="Roboto"/>
              <a:buNone/>
            </a:pPr>
            <a:r>
              <a:rPr 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(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구동방식으로 해결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)</a:t>
            </a:r>
            <a:endParaRPr 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31" name="Google Shape;464;p53">
            <a:extLst>
              <a:ext uri="{FF2B5EF4-FFF2-40B4-BE49-F238E27FC236}">
                <a16:creationId xmlns:a16="http://schemas.microsoft.com/office/drawing/2014/main" id="{1D798180-1138-E579-194C-81EFCC7E6031}"/>
              </a:ext>
            </a:extLst>
          </p:cNvPr>
          <p:cNvSpPr txBox="1">
            <a:spLocks/>
          </p:cNvSpPr>
          <p:nvPr/>
        </p:nvSpPr>
        <p:spPr>
          <a:xfrm>
            <a:off x="6139707" y="3686191"/>
            <a:ext cx="2169136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50000"/>
              </a:lnSpc>
              <a:spcAft>
                <a:spcPts val="1600"/>
              </a:spcAft>
              <a:buFont typeface="Roboto"/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배변처리 방식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  <a:p>
            <a:pPr marL="0" indent="0">
              <a:lnSpc>
                <a:spcPct val="50000"/>
              </a:lnSpc>
              <a:spcAft>
                <a:spcPts val="1600"/>
              </a:spcAft>
              <a:buFont typeface="Roboto"/>
              <a:buNone/>
            </a:pPr>
            <a:r>
              <a:rPr 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(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구동방식으로 해결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)</a:t>
            </a:r>
            <a:endParaRPr 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C6C4E81-BFE6-68A2-B556-AA7530AD004A}"/>
              </a:ext>
            </a:extLst>
          </p:cNvPr>
          <p:cNvSpPr/>
          <p:nvPr/>
        </p:nvSpPr>
        <p:spPr>
          <a:xfrm>
            <a:off x="4937827" y="2322746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0DDA0A7-DB06-82FF-A02A-DE63FBF6F8B5}"/>
              </a:ext>
            </a:extLst>
          </p:cNvPr>
          <p:cNvSpPr/>
          <p:nvPr/>
        </p:nvSpPr>
        <p:spPr>
          <a:xfrm>
            <a:off x="4992012" y="3640472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5F2103C-BF7B-9403-86C6-EF9CB5115364}"/>
              </a:ext>
            </a:extLst>
          </p:cNvPr>
          <p:cNvSpPr/>
          <p:nvPr/>
        </p:nvSpPr>
        <p:spPr>
          <a:xfrm>
            <a:off x="3982785" y="3091004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7E0E255-111A-2070-19E5-E8EF32B69C60}"/>
              </a:ext>
            </a:extLst>
          </p:cNvPr>
          <p:cNvSpPr/>
          <p:nvPr/>
        </p:nvSpPr>
        <p:spPr>
          <a:xfrm>
            <a:off x="5157960" y="3186272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F838085-CF5D-C35B-FCB1-452574E9DBFE}"/>
              </a:ext>
            </a:extLst>
          </p:cNvPr>
          <p:cNvSpPr/>
          <p:nvPr/>
        </p:nvSpPr>
        <p:spPr>
          <a:xfrm>
            <a:off x="3808090" y="2496530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45DD682-EA6E-2AB9-5428-716365E21631}"/>
              </a:ext>
            </a:extLst>
          </p:cNvPr>
          <p:cNvCxnSpPr>
            <a:cxnSpLocks/>
          </p:cNvCxnSpPr>
          <p:nvPr/>
        </p:nvCxnSpPr>
        <p:spPr>
          <a:xfrm flipV="1">
            <a:off x="5179479" y="2996700"/>
            <a:ext cx="1193738" cy="212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F0CA7B-E60E-C188-BF68-7545C1B89B50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753219" y="1532397"/>
            <a:ext cx="1383387" cy="7513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61DF8C3-3B5D-88D9-FA05-6FADEC8D806C}"/>
              </a:ext>
            </a:extLst>
          </p:cNvPr>
          <p:cNvCxnSpPr>
            <a:cxnSpLocks/>
            <a:endCxn id="34" idx="7"/>
          </p:cNvCxnSpPr>
          <p:nvPr/>
        </p:nvCxnSpPr>
        <p:spPr>
          <a:xfrm flipH="1">
            <a:off x="4984077" y="2238330"/>
            <a:ext cx="1155630" cy="91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14D53C5-0485-2AA0-6D6D-417C15AB14C8}"/>
              </a:ext>
            </a:extLst>
          </p:cNvPr>
          <p:cNvCxnSpPr>
            <a:cxnSpLocks/>
            <a:stCxn id="36" idx="6"/>
            <a:endCxn id="31" idx="1"/>
          </p:cNvCxnSpPr>
          <p:nvPr/>
        </p:nvCxnSpPr>
        <p:spPr>
          <a:xfrm>
            <a:off x="5046197" y="3663332"/>
            <a:ext cx="1093510" cy="249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B41BCB7-D5E7-113A-0CAD-760184B41799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2780695" y="3130028"/>
            <a:ext cx="1210025" cy="3570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1403F06-A78D-D0F2-EC9A-4B44ED946CE3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753219" y="2535554"/>
            <a:ext cx="1062806" cy="20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464;p53">
            <a:extLst>
              <a:ext uri="{FF2B5EF4-FFF2-40B4-BE49-F238E27FC236}">
                <a16:creationId xmlns:a16="http://schemas.microsoft.com/office/drawing/2014/main" id="{4F42EB28-42E8-B5B5-05EA-BFA3FE9E9911}"/>
              </a:ext>
            </a:extLst>
          </p:cNvPr>
          <p:cNvSpPr txBox="1">
            <a:spLocks/>
          </p:cNvSpPr>
          <p:nvPr/>
        </p:nvSpPr>
        <p:spPr>
          <a:xfrm>
            <a:off x="2731474" y="4356980"/>
            <a:ext cx="3978478" cy="31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Roboto"/>
              <a:buNone/>
            </a:pP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구성요소의 배치는 정확한 규격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,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디자인 및 소프트웨어에 대한 학습 후 최적의 위치에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885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56;p36">
            <a:extLst>
              <a:ext uri="{FF2B5EF4-FFF2-40B4-BE49-F238E27FC236}">
                <a16:creationId xmlns:a16="http://schemas.microsoft.com/office/drawing/2014/main" id="{706FB910-DB01-AA5A-673A-B2A8F66C8B8E}"/>
              </a:ext>
            </a:extLst>
          </p:cNvPr>
          <p:cNvGrpSpPr/>
          <p:nvPr/>
        </p:nvGrpSpPr>
        <p:grpSpPr>
          <a:xfrm>
            <a:off x="394631" y="1167000"/>
            <a:ext cx="553538" cy="468599"/>
            <a:chOff x="2948475" y="1943850"/>
            <a:chExt cx="1472175" cy="1246275"/>
          </a:xfrm>
        </p:grpSpPr>
        <p:sp>
          <p:nvSpPr>
            <p:cNvPr id="21" name="Google Shape;257;p36">
              <a:extLst>
                <a:ext uri="{FF2B5EF4-FFF2-40B4-BE49-F238E27FC236}">
                  <a16:creationId xmlns:a16="http://schemas.microsoft.com/office/drawing/2014/main" id="{7F19A004-DFE6-179F-E09D-C24D1C67C243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8;p36">
              <a:extLst>
                <a:ext uri="{FF2B5EF4-FFF2-40B4-BE49-F238E27FC236}">
                  <a16:creationId xmlns:a16="http://schemas.microsoft.com/office/drawing/2014/main" id="{C6C61E10-6944-0914-9CB4-0FA4E9A09A6B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9;p36">
              <a:extLst>
                <a:ext uri="{FF2B5EF4-FFF2-40B4-BE49-F238E27FC236}">
                  <a16:creationId xmlns:a16="http://schemas.microsoft.com/office/drawing/2014/main" id="{F661A4CA-42D7-D9D5-3E2D-923A14441517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0;p36">
              <a:extLst>
                <a:ext uri="{FF2B5EF4-FFF2-40B4-BE49-F238E27FC236}">
                  <a16:creationId xmlns:a16="http://schemas.microsoft.com/office/drawing/2014/main" id="{4C04D9C7-9BD2-17F7-BE9E-3328878F0EA1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1;p36">
              <a:extLst>
                <a:ext uri="{FF2B5EF4-FFF2-40B4-BE49-F238E27FC236}">
                  <a16:creationId xmlns:a16="http://schemas.microsoft.com/office/drawing/2014/main" id="{272F9CBB-977C-B17D-C9EE-20A91E13FC5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AEEE1CBC-DAF7-C986-4123-9DA590829C82}"/>
              </a:ext>
            </a:extLst>
          </p:cNvPr>
          <p:cNvSpPr/>
          <p:nvPr/>
        </p:nvSpPr>
        <p:spPr>
          <a:xfrm>
            <a:off x="923076" y="1773442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Google Shape;434;p50">
            <a:extLst>
              <a:ext uri="{FF2B5EF4-FFF2-40B4-BE49-F238E27FC236}">
                <a16:creationId xmlns:a16="http://schemas.microsoft.com/office/drawing/2014/main" id="{57DF9E27-2B62-0948-278E-62C6B1CFE3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732" y="1284406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계단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Google Shape;459;p53">
            <a:extLst>
              <a:ext uri="{FF2B5EF4-FFF2-40B4-BE49-F238E27FC236}">
                <a16:creationId xmlns:a16="http://schemas.microsoft.com/office/drawing/2014/main" id="{68EC33AD-FD0F-C0EE-68B2-9090FA950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42597" y="115145"/>
            <a:ext cx="2631601" cy="382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그 외</a:t>
            </a:r>
            <a:endParaRPr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E407FD8-58B1-E877-5DD2-EAF11BD6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289" y="1901655"/>
            <a:ext cx="1340189" cy="1340189"/>
          </a:xfrm>
          <a:prstGeom prst="ellipse">
            <a:avLst/>
          </a:prstGeom>
        </p:spPr>
      </p:pic>
      <p:sp>
        <p:nvSpPr>
          <p:cNvPr id="17" name="Google Shape;318;p40">
            <a:extLst>
              <a:ext uri="{FF2B5EF4-FFF2-40B4-BE49-F238E27FC236}">
                <a16:creationId xmlns:a16="http://schemas.microsoft.com/office/drawing/2014/main" id="{3D3332DF-A066-4FDB-F38F-9BA8B8541AE7}"/>
              </a:ext>
            </a:extLst>
          </p:cNvPr>
          <p:cNvSpPr txBox="1">
            <a:spLocks/>
          </p:cNvSpPr>
          <p:nvPr/>
        </p:nvSpPr>
        <p:spPr>
          <a:xfrm>
            <a:off x="2519691" y="1901655"/>
            <a:ext cx="4721002" cy="169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어리거나 크기가 작은 고양이의 화장실 출입을 도와줄 간이계단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발이 닿는 부분을 발판 형식으로 한다면 출입에 의한 사막화 방지 가능 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114300" indent="0">
              <a:lnSpc>
                <a:spcPct val="100000"/>
              </a:lnSpc>
              <a:buSzPts val="1800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114300" indent="0">
              <a:lnSpc>
                <a:spcPct val="100000"/>
              </a:lnSpc>
              <a:buSzPts val="1800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56;p36">
            <a:extLst>
              <a:ext uri="{FF2B5EF4-FFF2-40B4-BE49-F238E27FC236}">
                <a16:creationId xmlns:a16="http://schemas.microsoft.com/office/drawing/2014/main" id="{706FB910-DB01-AA5A-673A-B2A8F66C8B8E}"/>
              </a:ext>
            </a:extLst>
          </p:cNvPr>
          <p:cNvGrpSpPr/>
          <p:nvPr/>
        </p:nvGrpSpPr>
        <p:grpSpPr>
          <a:xfrm>
            <a:off x="394631" y="1167000"/>
            <a:ext cx="553538" cy="468599"/>
            <a:chOff x="2948475" y="1943850"/>
            <a:chExt cx="1472175" cy="1246275"/>
          </a:xfrm>
        </p:grpSpPr>
        <p:sp>
          <p:nvSpPr>
            <p:cNvPr id="21" name="Google Shape;257;p36">
              <a:extLst>
                <a:ext uri="{FF2B5EF4-FFF2-40B4-BE49-F238E27FC236}">
                  <a16:creationId xmlns:a16="http://schemas.microsoft.com/office/drawing/2014/main" id="{7F19A004-DFE6-179F-E09D-C24D1C67C243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8;p36">
              <a:extLst>
                <a:ext uri="{FF2B5EF4-FFF2-40B4-BE49-F238E27FC236}">
                  <a16:creationId xmlns:a16="http://schemas.microsoft.com/office/drawing/2014/main" id="{C6C61E10-6944-0914-9CB4-0FA4E9A09A6B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9;p36">
              <a:extLst>
                <a:ext uri="{FF2B5EF4-FFF2-40B4-BE49-F238E27FC236}">
                  <a16:creationId xmlns:a16="http://schemas.microsoft.com/office/drawing/2014/main" id="{F661A4CA-42D7-D9D5-3E2D-923A14441517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0;p36">
              <a:extLst>
                <a:ext uri="{FF2B5EF4-FFF2-40B4-BE49-F238E27FC236}">
                  <a16:creationId xmlns:a16="http://schemas.microsoft.com/office/drawing/2014/main" id="{4C04D9C7-9BD2-17F7-BE9E-3328878F0EA1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1;p36">
              <a:extLst>
                <a:ext uri="{FF2B5EF4-FFF2-40B4-BE49-F238E27FC236}">
                  <a16:creationId xmlns:a16="http://schemas.microsoft.com/office/drawing/2014/main" id="{272F9CBB-977C-B17D-C9EE-20A91E13FC57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AEEE1CBC-DAF7-C986-4123-9DA590829C82}"/>
              </a:ext>
            </a:extLst>
          </p:cNvPr>
          <p:cNvSpPr/>
          <p:nvPr/>
        </p:nvSpPr>
        <p:spPr>
          <a:xfrm>
            <a:off x="923076" y="1773442"/>
            <a:ext cx="1596616" cy="15966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Google Shape;434;p50">
            <a:extLst>
              <a:ext uri="{FF2B5EF4-FFF2-40B4-BE49-F238E27FC236}">
                <a16:creationId xmlns:a16="http://schemas.microsoft.com/office/drawing/2014/main" id="{57DF9E27-2B62-0948-278E-62C6B1CFE3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1732" y="1284406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r>
              <a:rPr lang="ko-KR" altLang="en-US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모래삽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Google Shape;459;p53">
            <a:extLst>
              <a:ext uri="{FF2B5EF4-FFF2-40B4-BE49-F238E27FC236}">
                <a16:creationId xmlns:a16="http://schemas.microsoft.com/office/drawing/2014/main" id="{68EC33AD-FD0F-C0EE-68B2-9090FA9508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42597" y="115145"/>
            <a:ext cx="2631601" cy="382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그 외</a:t>
            </a:r>
            <a:endParaRPr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E407FD8-58B1-E877-5DD2-EAF11BD6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289" y="1901655"/>
            <a:ext cx="1340189" cy="1340189"/>
          </a:xfrm>
          <a:prstGeom prst="ellipse">
            <a:avLst/>
          </a:prstGeom>
        </p:spPr>
      </p:pic>
      <p:sp>
        <p:nvSpPr>
          <p:cNvPr id="17" name="Google Shape;318;p40">
            <a:extLst>
              <a:ext uri="{FF2B5EF4-FFF2-40B4-BE49-F238E27FC236}">
                <a16:creationId xmlns:a16="http://schemas.microsoft.com/office/drawing/2014/main" id="{3D3332DF-A066-4FDB-F38F-9BA8B8541AE7}"/>
              </a:ext>
            </a:extLst>
          </p:cNvPr>
          <p:cNvSpPr txBox="1">
            <a:spLocks/>
          </p:cNvSpPr>
          <p:nvPr/>
        </p:nvSpPr>
        <p:spPr>
          <a:xfrm>
            <a:off x="2647905" y="2008783"/>
            <a:ext cx="5023642" cy="169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L="914400" marR="0" lvl="1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L="1371600" marR="0" lvl="2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L="1828800" marR="0" lvl="3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L="2286000" marR="0" lvl="4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L="2743200" marR="0" lvl="5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L="3200400" marR="0" lvl="6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L="3657600" marR="0" lvl="7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L="4114800" marR="0" lvl="8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sz="24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indent="-342900">
              <a:lnSpc>
                <a:spcPct val="10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공간의 여유가 있다면 트렁크 형식의 </a:t>
            </a:r>
            <a:r>
              <a:rPr lang="ko-KR" altLang="en-US" sz="18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수납식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5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그렇지 않다면 손잡이 </a:t>
            </a:r>
            <a:r>
              <a:rPr lang="ko-KR" altLang="en-US" sz="18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걸이식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indent="-342900">
              <a:lnSpc>
                <a:spcPct val="150000"/>
              </a:lnSpc>
              <a:buSzPts val="1800"/>
              <a:buFont typeface="Roboto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그 마저도 안된다면 잘 가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114300" indent="0">
              <a:lnSpc>
                <a:spcPct val="100000"/>
              </a:lnSpc>
              <a:buSzPts val="1800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114300" indent="0">
              <a:lnSpc>
                <a:spcPct val="100000"/>
              </a:lnSpc>
              <a:buSzPts val="1800"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294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/>
          <p:nvPr/>
        </p:nvSpPr>
        <p:spPr>
          <a:xfrm>
            <a:off x="594924" y="3070048"/>
            <a:ext cx="1768831" cy="1485242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4"/>
          <p:cNvSpPr txBox="1">
            <a:spLocks noGrp="1"/>
          </p:cNvSpPr>
          <p:nvPr>
            <p:ph type="title"/>
          </p:nvPr>
        </p:nvSpPr>
        <p:spPr>
          <a:xfrm>
            <a:off x="-755387" y="82361"/>
            <a:ext cx="35663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작동 흐름도</a:t>
            </a:r>
            <a:b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04CBD6-517A-078C-2CF2-716B51E6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045" y="0"/>
            <a:ext cx="31059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0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8"/>
          <p:cNvSpPr txBox="1">
            <a:spLocks noGrp="1"/>
          </p:cNvSpPr>
          <p:nvPr>
            <p:ph type="title"/>
          </p:nvPr>
        </p:nvSpPr>
        <p:spPr>
          <a:xfrm>
            <a:off x="706800" y="622375"/>
            <a:ext cx="4871750" cy="5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디자인</a:t>
            </a:r>
            <a:r>
              <a:rPr lang="en-US" altLang="ko-KR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dirty="0">
                <a:solidFill>
                  <a:schemeClr val="lt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모델링</a:t>
            </a:r>
            <a:endParaRPr dirty="0">
              <a:solidFill>
                <a:schemeClr val="lt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49" name="Google Shape;649;p58"/>
          <p:cNvSpPr txBox="1">
            <a:spLocks noGrp="1"/>
          </p:cNvSpPr>
          <p:nvPr>
            <p:ph type="subTitle" idx="1"/>
          </p:nvPr>
        </p:nvSpPr>
        <p:spPr>
          <a:xfrm>
            <a:off x="706800" y="117662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아직 미완성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</a:t>
            </a:r>
          </a:p>
        </p:txBody>
      </p:sp>
      <p:sp>
        <p:nvSpPr>
          <p:cNvPr id="4" name="Google Shape;310;p39">
            <a:extLst>
              <a:ext uri="{FF2B5EF4-FFF2-40B4-BE49-F238E27FC236}">
                <a16:creationId xmlns:a16="http://schemas.microsoft.com/office/drawing/2014/main" id="{2EB01A7F-3679-4294-8FCC-6944BFC133E4}"/>
              </a:ext>
            </a:extLst>
          </p:cNvPr>
          <p:cNvSpPr txBox="1">
            <a:spLocks/>
          </p:cNvSpPr>
          <p:nvPr/>
        </p:nvSpPr>
        <p:spPr>
          <a:xfrm>
            <a:off x="647742" y="2571750"/>
            <a:ext cx="73769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r>
              <a:rPr lang="en-US" altLang="ko-KR" sz="9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9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/>
          <p:nvPr/>
        </p:nvSpPr>
        <p:spPr>
          <a:xfrm>
            <a:off x="594924" y="3070048"/>
            <a:ext cx="1768831" cy="1485242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4"/>
          <p:cNvSpPr txBox="1">
            <a:spLocks noGrp="1"/>
          </p:cNvSpPr>
          <p:nvPr>
            <p:ph type="title"/>
          </p:nvPr>
        </p:nvSpPr>
        <p:spPr>
          <a:xfrm>
            <a:off x="7036076" y="50735"/>
            <a:ext cx="2028724" cy="547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디자인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모델링</a:t>
            </a:r>
            <a:endParaRPr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81BD13-8369-4332-461E-424F8D473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02" y="361110"/>
            <a:ext cx="4203925" cy="3556748"/>
          </a:xfrm>
          <a:prstGeom prst="rect">
            <a:avLst/>
          </a:prstGeom>
        </p:spPr>
      </p:pic>
      <p:sp>
        <p:nvSpPr>
          <p:cNvPr id="14" name="Google Shape;460;p53">
            <a:extLst>
              <a:ext uri="{FF2B5EF4-FFF2-40B4-BE49-F238E27FC236}">
                <a16:creationId xmlns:a16="http://schemas.microsoft.com/office/drawing/2014/main" id="{F6414C4C-0ADB-4872-2A60-B6408ABE6505}"/>
              </a:ext>
            </a:extLst>
          </p:cNvPr>
          <p:cNvSpPr txBox="1">
            <a:spLocks/>
          </p:cNvSpPr>
          <p:nvPr/>
        </p:nvSpPr>
        <p:spPr>
          <a:xfrm>
            <a:off x="3902355" y="4009474"/>
            <a:ext cx="1064018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70000"/>
              </a:lnSpc>
              <a:spcAft>
                <a:spcPts val="1600"/>
              </a:spcAft>
              <a:buFont typeface="Roboto"/>
              <a:buNone/>
            </a:pP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완성품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</p:spTree>
    <p:extLst>
      <p:ext uri="{BB962C8B-B14F-4D97-AF65-F5344CB8AC3E}">
        <p14:creationId xmlns:p14="http://schemas.microsoft.com/office/powerpoint/2010/main" val="3754117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/>
          <p:nvPr/>
        </p:nvSpPr>
        <p:spPr>
          <a:xfrm>
            <a:off x="594924" y="3070048"/>
            <a:ext cx="1768831" cy="1485242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4"/>
          <p:cNvSpPr txBox="1">
            <a:spLocks noGrp="1"/>
          </p:cNvSpPr>
          <p:nvPr>
            <p:ph type="title"/>
          </p:nvPr>
        </p:nvSpPr>
        <p:spPr>
          <a:xfrm>
            <a:off x="7036076" y="50735"/>
            <a:ext cx="2028724" cy="547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디자인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모델링</a:t>
            </a:r>
            <a:endParaRPr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EBDB66-6BAA-6156-9D0F-C2A5B173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4895"/>
            <a:ext cx="3334871" cy="21467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81BD13-8369-4332-461E-424F8D473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24" y="161365"/>
            <a:ext cx="1168199" cy="988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130A3F-098F-60DA-0E80-EC0C10375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974" y="1344895"/>
            <a:ext cx="2909185" cy="2695946"/>
          </a:xfrm>
          <a:prstGeom prst="rect">
            <a:avLst/>
          </a:prstGeom>
        </p:spPr>
      </p:pic>
      <p:sp>
        <p:nvSpPr>
          <p:cNvPr id="8" name="Google Shape;460;p53">
            <a:extLst>
              <a:ext uri="{FF2B5EF4-FFF2-40B4-BE49-F238E27FC236}">
                <a16:creationId xmlns:a16="http://schemas.microsoft.com/office/drawing/2014/main" id="{0EA83FB4-A53B-20D4-02F6-20DF963DD13A}"/>
              </a:ext>
            </a:extLst>
          </p:cNvPr>
          <p:cNvSpPr txBox="1">
            <a:spLocks/>
          </p:cNvSpPr>
          <p:nvPr/>
        </p:nvSpPr>
        <p:spPr>
          <a:xfrm>
            <a:off x="2240557" y="4101090"/>
            <a:ext cx="1064018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70000"/>
              </a:lnSpc>
              <a:spcAft>
                <a:spcPts val="1600"/>
              </a:spcAft>
              <a:buFont typeface="Roboto"/>
              <a:buNone/>
            </a:pP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완성품</a:t>
            </a:r>
            <a:endParaRPr lang="en-US" altLang="ko-KR" sz="24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  <a:p>
            <a:pPr marL="0" indent="0" algn="ctr">
              <a:lnSpc>
                <a:spcPct val="70000"/>
              </a:lnSpc>
              <a:spcAft>
                <a:spcPts val="1600"/>
              </a:spcAft>
              <a:buFont typeface="Roboto"/>
              <a:buNone/>
            </a:pPr>
            <a:endParaRPr lang="ko-KR" altLang="en-US" sz="10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9" name="Google Shape;460;p53">
            <a:extLst>
              <a:ext uri="{FF2B5EF4-FFF2-40B4-BE49-F238E27FC236}">
                <a16:creationId xmlns:a16="http://schemas.microsoft.com/office/drawing/2014/main" id="{FD274AFC-0985-2E16-64DC-76835E723F97}"/>
              </a:ext>
            </a:extLst>
          </p:cNvPr>
          <p:cNvSpPr txBox="1">
            <a:spLocks/>
          </p:cNvSpPr>
          <p:nvPr/>
        </p:nvSpPr>
        <p:spPr>
          <a:xfrm>
            <a:off x="5707426" y="3639904"/>
            <a:ext cx="1064018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70000"/>
              </a:lnSpc>
              <a:spcAft>
                <a:spcPts val="1600"/>
              </a:spcAft>
              <a:buFont typeface="Roboto"/>
              <a:buNone/>
            </a:pPr>
            <a:r>
              <a:rPr lang="ko-KR" altLang="en-US" sz="24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회전부</a:t>
            </a:r>
            <a:endParaRPr lang="ko-KR" altLang="en-US" sz="10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</p:spTree>
    <p:extLst>
      <p:ext uri="{BB962C8B-B14F-4D97-AF65-F5344CB8AC3E}">
        <p14:creationId xmlns:p14="http://schemas.microsoft.com/office/powerpoint/2010/main" val="3730094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/>
          <p:nvPr/>
        </p:nvSpPr>
        <p:spPr>
          <a:xfrm>
            <a:off x="594924" y="3070048"/>
            <a:ext cx="1768831" cy="1485242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22;p54">
            <a:extLst>
              <a:ext uri="{FF2B5EF4-FFF2-40B4-BE49-F238E27FC236}">
                <a16:creationId xmlns:a16="http://schemas.microsoft.com/office/drawing/2014/main" id="{AAEB213A-120E-2BF3-91F6-332AE551E6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6076" y="50735"/>
            <a:ext cx="2028724" cy="547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디자인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모델링</a:t>
            </a:r>
            <a:endParaRPr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 descr="기어, 철물, 바퀴이(가) 표시된 사진&#10;&#10;자동 생성된 설명">
            <a:extLst>
              <a:ext uri="{FF2B5EF4-FFF2-40B4-BE49-F238E27FC236}">
                <a16:creationId xmlns:a16="http://schemas.microsoft.com/office/drawing/2014/main" id="{32368690-D359-6A0A-8573-53F426F9A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413" y="925996"/>
            <a:ext cx="2231409" cy="2418259"/>
          </a:xfrm>
          <a:prstGeom prst="rect">
            <a:avLst/>
          </a:prstGeom>
        </p:spPr>
      </p:pic>
      <p:pic>
        <p:nvPicPr>
          <p:cNvPr id="5" name="그림 4" descr="철물, 기어, 바퀴이(가) 표시된 사진&#10;&#10;자동 생성된 설명">
            <a:extLst>
              <a:ext uri="{FF2B5EF4-FFF2-40B4-BE49-F238E27FC236}">
                <a16:creationId xmlns:a16="http://schemas.microsoft.com/office/drawing/2014/main" id="{263A3D10-043E-205F-3F5E-C59865DBF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230" y="925996"/>
            <a:ext cx="2262161" cy="24156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D4C510-D457-59F3-C80A-2F0857572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468" y="3613068"/>
            <a:ext cx="3081523" cy="1208871"/>
          </a:xfrm>
          <a:prstGeom prst="rect">
            <a:avLst/>
          </a:prstGeom>
        </p:spPr>
      </p:pic>
      <p:pic>
        <p:nvPicPr>
          <p:cNvPr id="10" name="그림 9" descr="텍스트, 복제기이(가) 표시된 사진&#10;&#10;자동 생성된 설명">
            <a:extLst>
              <a:ext uri="{FF2B5EF4-FFF2-40B4-BE49-F238E27FC236}">
                <a16:creationId xmlns:a16="http://schemas.microsoft.com/office/drawing/2014/main" id="{99D54AA6-45AD-187C-02ED-F163E022E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453" y="752603"/>
            <a:ext cx="1312636" cy="2900215"/>
          </a:xfrm>
          <a:prstGeom prst="rect">
            <a:avLst/>
          </a:prstGeom>
        </p:spPr>
      </p:pic>
      <p:sp>
        <p:nvSpPr>
          <p:cNvPr id="17" name="Google Shape;460;p53">
            <a:extLst>
              <a:ext uri="{FF2B5EF4-FFF2-40B4-BE49-F238E27FC236}">
                <a16:creationId xmlns:a16="http://schemas.microsoft.com/office/drawing/2014/main" id="{D3442682-486E-CD52-AAF7-7BECAE9947C0}"/>
              </a:ext>
            </a:extLst>
          </p:cNvPr>
          <p:cNvSpPr txBox="1">
            <a:spLocks/>
          </p:cNvSpPr>
          <p:nvPr/>
        </p:nvSpPr>
        <p:spPr>
          <a:xfrm>
            <a:off x="990101" y="419427"/>
            <a:ext cx="1064018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70000"/>
              </a:lnSpc>
              <a:spcAft>
                <a:spcPts val="1600"/>
              </a:spcAft>
              <a:buFont typeface="Roboto"/>
              <a:buNone/>
            </a:pP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기어</a:t>
            </a:r>
            <a:endParaRPr lang="ko-KR" altLang="en-US" sz="10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</p:spTree>
    <p:extLst>
      <p:ext uri="{BB962C8B-B14F-4D97-AF65-F5344CB8AC3E}">
        <p14:creationId xmlns:p14="http://schemas.microsoft.com/office/powerpoint/2010/main" val="2653364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/>
          <p:nvPr/>
        </p:nvSpPr>
        <p:spPr>
          <a:xfrm>
            <a:off x="594924" y="3070048"/>
            <a:ext cx="1768831" cy="1485242"/>
          </a:xfrm>
          <a:custGeom>
            <a:avLst/>
            <a:gdLst/>
            <a:ahLst/>
            <a:cxnLst/>
            <a:rect l="l" t="t" r="r" b="b"/>
            <a:pathLst>
              <a:path w="210889" h="177078" extrusionOk="0">
                <a:moveTo>
                  <a:pt x="133614" y="0"/>
                </a:moveTo>
                <a:cubicBezTo>
                  <a:pt x="125500" y="0"/>
                  <a:pt x="118145" y="1920"/>
                  <a:pt x="112321" y="4779"/>
                </a:cubicBezTo>
                <a:cubicBezTo>
                  <a:pt x="95639" y="12943"/>
                  <a:pt x="84247" y="30357"/>
                  <a:pt x="49285" y="44081"/>
                </a:cubicBezTo>
                <a:cubicBezTo>
                  <a:pt x="14349" y="57806"/>
                  <a:pt x="1" y="113491"/>
                  <a:pt x="39927" y="138364"/>
                </a:cubicBezTo>
                <a:cubicBezTo>
                  <a:pt x="70105" y="157172"/>
                  <a:pt x="93134" y="177078"/>
                  <a:pt x="121954" y="177078"/>
                </a:cubicBezTo>
                <a:cubicBezTo>
                  <a:pt x="131288" y="177078"/>
                  <a:pt x="141230" y="174989"/>
                  <a:pt x="152220" y="170099"/>
                </a:cubicBezTo>
                <a:cubicBezTo>
                  <a:pt x="197164" y="150136"/>
                  <a:pt x="210889" y="69659"/>
                  <a:pt x="186559" y="32852"/>
                </a:cubicBezTo>
                <a:cubicBezTo>
                  <a:pt x="170174" y="8111"/>
                  <a:pt x="150291" y="0"/>
                  <a:pt x="1336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22;p54">
            <a:extLst>
              <a:ext uri="{FF2B5EF4-FFF2-40B4-BE49-F238E27FC236}">
                <a16:creationId xmlns:a16="http://schemas.microsoft.com/office/drawing/2014/main" id="{AAEB213A-120E-2BF3-91F6-332AE551E6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36076" y="50735"/>
            <a:ext cx="2028724" cy="547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디자인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모델링</a:t>
            </a:r>
            <a:endParaRPr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Google Shape;460;p53">
            <a:extLst>
              <a:ext uri="{FF2B5EF4-FFF2-40B4-BE49-F238E27FC236}">
                <a16:creationId xmlns:a16="http://schemas.microsoft.com/office/drawing/2014/main" id="{D3442682-486E-CD52-AAF7-7BECAE9947C0}"/>
              </a:ext>
            </a:extLst>
          </p:cNvPr>
          <p:cNvSpPr txBox="1">
            <a:spLocks/>
          </p:cNvSpPr>
          <p:nvPr/>
        </p:nvSpPr>
        <p:spPr>
          <a:xfrm>
            <a:off x="744830" y="418693"/>
            <a:ext cx="3037293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70000"/>
              </a:lnSpc>
              <a:spcAft>
                <a:spcPts val="1600"/>
              </a:spcAft>
              <a:buFont typeface="Roboto"/>
              <a:buNone/>
            </a:pP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기어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(3D </a:t>
            </a:r>
            <a:r>
              <a:rPr lang="ko-KR" altLang="en-US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프린팅</a:t>
            </a:r>
            <a:r>
              <a:rPr lang="en-US" altLang="ko-KR" sz="2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)</a:t>
            </a:r>
            <a:endParaRPr lang="ko-KR" altLang="en-US" sz="10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78A21E0-7A23-8E91-7093-3169EABFD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723" y="1020812"/>
            <a:ext cx="4000500" cy="3000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3E3899-88E5-3E16-D967-48D345370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30" y="1222610"/>
            <a:ext cx="3462374" cy="259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89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10;p39">
            <a:extLst>
              <a:ext uri="{FF2B5EF4-FFF2-40B4-BE49-F238E27FC236}">
                <a16:creationId xmlns:a16="http://schemas.microsoft.com/office/drawing/2014/main" id="{9A8742F9-43E6-4CD9-8B35-1B8788E5F975}"/>
              </a:ext>
            </a:extLst>
          </p:cNvPr>
          <p:cNvSpPr txBox="1">
            <a:spLocks/>
          </p:cNvSpPr>
          <p:nvPr/>
        </p:nvSpPr>
        <p:spPr>
          <a:xfrm>
            <a:off x="6243986" y="1136944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4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알고 싶어요</a:t>
            </a:r>
            <a:r>
              <a:rPr lang="en-US" altLang="ko-KR" sz="48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  <p:sp>
        <p:nvSpPr>
          <p:cNvPr id="39" name="Google Shape;312;p39">
            <a:extLst>
              <a:ext uri="{FF2B5EF4-FFF2-40B4-BE49-F238E27FC236}">
                <a16:creationId xmlns:a16="http://schemas.microsoft.com/office/drawing/2014/main" id="{902C7FA0-3078-4400-891E-F7FC917161A4}"/>
              </a:ext>
            </a:extLst>
          </p:cNvPr>
          <p:cNvSpPr txBox="1">
            <a:spLocks/>
          </p:cNvSpPr>
          <p:nvPr/>
        </p:nvSpPr>
        <p:spPr>
          <a:xfrm>
            <a:off x="6243986" y="1835572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ko-KR" altLang="en-US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알려주세요</a:t>
            </a:r>
            <a:r>
              <a:rPr lang="en-US" altLang="ko-KR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(</a:t>
            </a:r>
            <a:r>
              <a:rPr lang="ko-KR" altLang="en-US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질문사항</a:t>
            </a:r>
            <a:r>
              <a:rPr lang="en-US" altLang="ko-KR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40" name="Google Shape;310;p39">
            <a:extLst>
              <a:ext uri="{FF2B5EF4-FFF2-40B4-BE49-F238E27FC236}">
                <a16:creationId xmlns:a16="http://schemas.microsoft.com/office/drawing/2014/main" id="{50A77639-59E1-4E90-BB2C-5D8B7EEC8BBE}"/>
              </a:ext>
            </a:extLst>
          </p:cNvPr>
          <p:cNvSpPr txBox="1">
            <a:spLocks/>
          </p:cNvSpPr>
          <p:nvPr/>
        </p:nvSpPr>
        <p:spPr>
          <a:xfrm>
            <a:off x="5506294" y="1438180"/>
            <a:ext cx="73769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r>
              <a:rPr lang="en-US" altLang="ko-KR" sz="9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endParaRPr lang="ko-KR" altLang="en-US" sz="9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721200" y="1817400"/>
            <a:ext cx="31365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~5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/9</a:t>
            </a:r>
            <a:br>
              <a:rPr lang="en-US" altLang="ko-KR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6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작업사항</a:t>
            </a:r>
            <a:endParaRPr sz="6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4955099" y="431263"/>
            <a:ext cx="3341735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sym typeface="Katibeh"/>
              </a:rPr>
              <a:t>1.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시제품 분석</a:t>
            </a:r>
            <a:endParaRPr sz="2400" b="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sym typeface="Katibeh"/>
            </a:endParaRPr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2"/>
          </p:nvPr>
        </p:nvSpPr>
        <p:spPr>
          <a:xfrm>
            <a:off x="4956300" y="825150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시제품 비교 및 참고할 제품 선정</a:t>
            </a:r>
            <a:r>
              <a:rPr lang="ko-KR" altLang="en-US" sz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sz="1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256" name="Google Shape;256;p36"/>
          <p:cNvGrpSpPr/>
          <p:nvPr/>
        </p:nvGrpSpPr>
        <p:grpSpPr>
          <a:xfrm>
            <a:off x="4155626" y="641296"/>
            <a:ext cx="553538" cy="468599"/>
            <a:chOff x="2948475" y="1943850"/>
            <a:chExt cx="1472175" cy="1246275"/>
          </a:xfrm>
        </p:grpSpPr>
        <p:sp>
          <p:nvSpPr>
            <p:cNvPr id="257" name="Google Shape;257;p3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36"/>
          <p:cNvGrpSpPr/>
          <p:nvPr/>
        </p:nvGrpSpPr>
        <p:grpSpPr>
          <a:xfrm>
            <a:off x="4155626" y="1754671"/>
            <a:ext cx="553538" cy="468599"/>
            <a:chOff x="2948475" y="1943850"/>
            <a:chExt cx="1472175" cy="1246275"/>
          </a:xfrm>
        </p:grpSpPr>
        <p:sp>
          <p:nvSpPr>
            <p:cNvPr id="263" name="Google Shape;263;p3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6"/>
          <p:cNvGrpSpPr/>
          <p:nvPr/>
        </p:nvGrpSpPr>
        <p:grpSpPr>
          <a:xfrm>
            <a:off x="4155626" y="2868046"/>
            <a:ext cx="553538" cy="468599"/>
            <a:chOff x="2948475" y="1943850"/>
            <a:chExt cx="1472175" cy="1246275"/>
          </a:xfrm>
        </p:grpSpPr>
        <p:sp>
          <p:nvSpPr>
            <p:cNvPr id="269" name="Google Shape;269;p3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274;p36"/>
          <p:cNvGrpSpPr/>
          <p:nvPr/>
        </p:nvGrpSpPr>
        <p:grpSpPr>
          <a:xfrm>
            <a:off x="4155626" y="3981421"/>
            <a:ext cx="553538" cy="468599"/>
            <a:chOff x="2948475" y="1943850"/>
            <a:chExt cx="1472175" cy="1246275"/>
          </a:xfrm>
        </p:grpSpPr>
        <p:sp>
          <p:nvSpPr>
            <p:cNvPr id="275" name="Google Shape;275;p36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36"/>
          <p:cNvSpPr txBox="1">
            <a:spLocks noGrp="1"/>
          </p:cNvSpPr>
          <p:nvPr>
            <p:ph type="subTitle" idx="3"/>
          </p:nvPr>
        </p:nvSpPr>
        <p:spPr>
          <a:xfrm>
            <a:off x="4955099" y="1542200"/>
            <a:ext cx="3132733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제품의 구성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1" name="Google Shape;281;p36"/>
          <p:cNvSpPr txBox="1">
            <a:spLocks noGrp="1"/>
          </p:cNvSpPr>
          <p:nvPr>
            <p:ph type="subTitle" idx="4"/>
          </p:nvPr>
        </p:nvSpPr>
        <p:spPr>
          <a:xfrm>
            <a:off x="4956300" y="19360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제품의 핵심 기능 구성 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2" name="Google Shape;282;p36"/>
          <p:cNvSpPr txBox="1">
            <a:spLocks noGrp="1"/>
          </p:cNvSpPr>
          <p:nvPr>
            <p:ph type="subTitle" idx="5"/>
          </p:nvPr>
        </p:nvSpPr>
        <p:spPr>
          <a:xfrm>
            <a:off x="4955099" y="2653900"/>
            <a:ext cx="3465599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디자인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모델링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6"/>
          </p:nvPr>
        </p:nvSpPr>
        <p:spPr>
          <a:xfrm>
            <a:off x="4956300" y="30477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예상 디자인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모델링 소개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4" name="Google Shape;284;p36"/>
          <p:cNvSpPr txBox="1">
            <a:spLocks noGrp="1"/>
          </p:cNvSpPr>
          <p:nvPr>
            <p:ph type="subTitle" idx="7"/>
          </p:nvPr>
        </p:nvSpPr>
        <p:spPr>
          <a:xfrm>
            <a:off x="4955100" y="3765600"/>
            <a:ext cx="35793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4. </a:t>
            </a: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알고 싶어요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285" name="Google Shape;285;p36"/>
          <p:cNvSpPr txBox="1">
            <a:spLocks noGrp="1"/>
          </p:cNvSpPr>
          <p:nvPr>
            <p:ph type="subTitle" idx="8"/>
          </p:nvPr>
        </p:nvSpPr>
        <p:spPr>
          <a:xfrm>
            <a:off x="4956300" y="4159488"/>
            <a:ext cx="3465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알려주세요</a:t>
            </a:r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304;p39">
            <a:extLst>
              <a:ext uri="{FF2B5EF4-FFF2-40B4-BE49-F238E27FC236}">
                <a16:creationId xmlns:a16="http://schemas.microsoft.com/office/drawing/2014/main" id="{ED485F3D-7578-DE32-F858-A6904A13E814}"/>
              </a:ext>
            </a:extLst>
          </p:cNvPr>
          <p:cNvGrpSpPr/>
          <p:nvPr/>
        </p:nvGrpSpPr>
        <p:grpSpPr>
          <a:xfrm rot="1194796">
            <a:off x="4891474" y="1183628"/>
            <a:ext cx="1795497" cy="1519985"/>
            <a:chOff x="2948475" y="1943850"/>
            <a:chExt cx="1472175" cy="1246275"/>
          </a:xfrm>
        </p:grpSpPr>
        <p:sp>
          <p:nvSpPr>
            <p:cNvPr id="12" name="Google Shape;305;p39">
              <a:extLst>
                <a:ext uri="{FF2B5EF4-FFF2-40B4-BE49-F238E27FC236}">
                  <a16:creationId xmlns:a16="http://schemas.microsoft.com/office/drawing/2014/main" id="{467CE943-E1CB-F1B3-5318-FD017057CC06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;p39">
              <a:extLst>
                <a:ext uri="{FF2B5EF4-FFF2-40B4-BE49-F238E27FC236}">
                  <a16:creationId xmlns:a16="http://schemas.microsoft.com/office/drawing/2014/main" id="{28213B92-4B45-AD34-F748-2AA7B8F6EAD6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7;p39">
              <a:extLst>
                <a:ext uri="{FF2B5EF4-FFF2-40B4-BE49-F238E27FC236}">
                  <a16:creationId xmlns:a16="http://schemas.microsoft.com/office/drawing/2014/main" id="{7D865725-3AF3-E697-1FC6-0CA20FE29294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8;p39">
              <a:extLst>
                <a:ext uri="{FF2B5EF4-FFF2-40B4-BE49-F238E27FC236}">
                  <a16:creationId xmlns:a16="http://schemas.microsoft.com/office/drawing/2014/main" id="{D32EE551-AB87-67B1-EED3-03EFBB63EEDD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9;p39">
              <a:extLst>
                <a:ext uri="{FF2B5EF4-FFF2-40B4-BE49-F238E27FC236}">
                  <a16:creationId xmlns:a16="http://schemas.microsoft.com/office/drawing/2014/main" id="{0A7C2391-155D-5885-5691-DADC9A01F33E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" name="Google Shape;524;p54">
            <a:extLst>
              <a:ext uri="{FF2B5EF4-FFF2-40B4-BE49-F238E27FC236}">
                <a16:creationId xmlns:a16="http://schemas.microsoft.com/office/drawing/2014/main" id="{F81ED995-A38E-24B7-13DE-24FDFAF81F23}"/>
              </a:ext>
            </a:extLst>
          </p:cNvPr>
          <p:cNvCxnSpPr>
            <a:cxnSpLocks/>
          </p:cNvCxnSpPr>
          <p:nvPr/>
        </p:nvCxnSpPr>
        <p:spPr>
          <a:xfrm>
            <a:off x="1071846" y="1907391"/>
            <a:ext cx="742191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460;p53">
            <a:extLst>
              <a:ext uri="{FF2B5EF4-FFF2-40B4-BE49-F238E27FC236}">
                <a16:creationId xmlns:a16="http://schemas.microsoft.com/office/drawing/2014/main" id="{2F92AC0E-E5FC-7F43-8DCE-E76805583870}"/>
              </a:ext>
            </a:extLst>
          </p:cNvPr>
          <p:cNvSpPr txBox="1">
            <a:spLocks/>
          </p:cNvSpPr>
          <p:nvPr/>
        </p:nvSpPr>
        <p:spPr>
          <a:xfrm>
            <a:off x="973731" y="1421806"/>
            <a:ext cx="8033174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Roboto"/>
              <a:buNone/>
            </a:pP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1.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초음파센서가 꼭 필요할까요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?(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무게센서로 대체 가능성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,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단가 문제 등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)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 </a:t>
            </a:r>
          </a:p>
        </p:txBody>
      </p:sp>
      <p:cxnSp>
        <p:nvCxnSpPr>
          <p:cNvPr id="19" name="Google Shape;524;p54">
            <a:extLst>
              <a:ext uri="{FF2B5EF4-FFF2-40B4-BE49-F238E27FC236}">
                <a16:creationId xmlns:a16="http://schemas.microsoft.com/office/drawing/2014/main" id="{19513179-DFD0-A84D-C226-2FCEFE07B3B4}"/>
              </a:ext>
            </a:extLst>
          </p:cNvPr>
          <p:cNvCxnSpPr>
            <a:cxnSpLocks/>
          </p:cNvCxnSpPr>
          <p:nvPr/>
        </p:nvCxnSpPr>
        <p:spPr>
          <a:xfrm>
            <a:off x="1071846" y="2487855"/>
            <a:ext cx="742191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524;p54">
            <a:extLst>
              <a:ext uri="{FF2B5EF4-FFF2-40B4-BE49-F238E27FC236}">
                <a16:creationId xmlns:a16="http://schemas.microsoft.com/office/drawing/2014/main" id="{6E70D7CF-81C7-F744-CB6A-C52D415AB366}"/>
              </a:ext>
            </a:extLst>
          </p:cNvPr>
          <p:cNvCxnSpPr>
            <a:cxnSpLocks/>
          </p:cNvCxnSpPr>
          <p:nvPr/>
        </p:nvCxnSpPr>
        <p:spPr>
          <a:xfrm>
            <a:off x="1071846" y="3087295"/>
            <a:ext cx="742191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524;p54">
            <a:extLst>
              <a:ext uri="{FF2B5EF4-FFF2-40B4-BE49-F238E27FC236}">
                <a16:creationId xmlns:a16="http://schemas.microsoft.com/office/drawing/2014/main" id="{C7B5F799-EC4D-DA86-1020-0E0A12DC5C96}"/>
              </a:ext>
            </a:extLst>
          </p:cNvPr>
          <p:cNvCxnSpPr>
            <a:cxnSpLocks/>
          </p:cNvCxnSpPr>
          <p:nvPr/>
        </p:nvCxnSpPr>
        <p:spPr>
          <a:xfrm>
            <a:off x="1071846" y="3652870"/>
            <a:ext cx="7421914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459;p53">
            <a:extLst>
              <a:ext uri="{FF2B5EF4-FFF2-40B4-BE49-F238E27FC236}">
                <a16:creationId xmlns:a16="http://schemas.microsoft.com/office/drawing/2014/main" id="{D1781D9F-5653-B53C-FF82-F87EAB91C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29799" y="220252"/>
            <a:ext cx="32276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알려주세요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.(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질문사항</a:t>
            </a:r>
            <a:r>
              <a:rPr lang="en-US" altLang="ko-KR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)</a:t>
            </a:r>
            <a:endParaRPr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013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1"/>
          <p:cNvSpPr txBox="1">
            <a:spLocks noGrp="1"/>
          </p:cNvSpPr>
          <p:nvPr>
            <p:ph type="title"/>
          </p:nvPr>
        </p:nvSpPr>
        <p:spPr>
          <a:xfrm>
            <a:off x="5435649" y="1195799"/>
            <a:ext cx="3460257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구글 스프레드시트</a:t>
            </a:r>
            <a:endParaRPr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90" name="Google Shape;690;p61"/>
          <p:cNvSpPr txBox="1">
            <a:spLocks noGrp="1"/>
          </p:cNvSpPr>
          <p:nvPr>
            <p:ph type="subTitle" idx="1"/>
          </p:nvPr>
        </p:nvSpPr>
        <p:spPr>
          <a:xfrm>
            <a:off x="5435650" y="1744880"/>
            <a:ext cx="29844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게시판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일정표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Task List,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회의록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조사한 자료들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비교제품표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활동사진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위의사항들을 스프레드시트를 통해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같이 관리하고 공유하는 곳입니다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</p:txBody>
      </p:sp>
      <p:grpSp>
        <p:nvGrpSpPr>
          <p:cNvPr id="691" name="Google Shape;691;p61"/>
          <p:cNvGrpSpPr/>
          <p:nvPr/>
        </p:nvGrpSpPr>
        <p:grpSpPr>
          <a:xfrm>
            <a:off x="721249" y="934536"/>
            <a:ext cx="4320247" cy="3274431"/>
            <a:chOff x="1572575" y="3497750"/>
            <a:chExt cx="843650" cy="639425"/>
          </a:xfrm>
        </p:grpSpPr>
        <p:sp>
          <p:nvSpPr>
            <p:cNvPr id="692" name="Google Shape;692;p61"/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1"/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1"/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463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1"/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 descr="테이블이(가) 표시된 사진&#10;&#10;자동 생성된 설명">
            <a:hlinkClick r:id="rId3"/>
            <a:extLst>
              <a:ext uri="{FF2B5EF4-FFF2-40B4-BE49-F238E27FC236}">
                <a16:creationId xmlns:a16="http://schemas.microsoft.com/office/drawing/2014/main" id="{7F963EFE-9FB4-4D01-B266-3AA7B2A4A8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4" t="2831" r="12386" b="-165"/>
          <a:stretch/>
        </p:blipFill>
        <p:spPr>
          <a:xfrm>
            <a:off x="864781" y="1070343"/>
            <a:ext cx="4019107" cy="24596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1"/>
          <p:cNvSpPr txBox="1">
            <a:spLocks noGrp="1"/>
          </p:cNvSpPr>
          <p:nvPr>
            <p:ph type="title"/>
          </p:nvPr>
        </p:nvSpPr>
        <p:spPr>
          <a:xfrm>
            <a:off x="5458573" y="823266"/>
            <a:ext cx="3460257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 소개 동영상</a:t>
            </a:r>
            <a:endParaRPr sz="3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90" name="Google Shape;690;p61"/>
          <p:cNvSpPr txBox="1">
            <a:spLocks noGrp="1"/>
          </p:cNvSpPr>
          <p:nvPr>
            <p:ph type="subTitle" idx="1"/>
          </p:nvPr>
        </p:nvSpPr>
        <p:spPr>
          <a:xfrm>
            <a:off x="5544023" y="1364166"/>
            <a:ext cx="2984400" cy="11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10</a:t>
            </a:r>
            <a:r>
              <a:rPr lang="ko-KR" altLang="en-US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 고양이 없는 고양이팀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en-US" altLang="ko-KR" sz="1400" b="1" dirty="0">
                <a:latin typeface="돋움" panose="020B0600000101010101" pitchFamily="50" charset="-127"/>
                <a:ea typeface="돋움" panose="020B0600000101010101" pitchFamily="50" charset="-127"/>
              </a:rPr>
              <a:t>CWCT</a:t>
            </a:r>
            <a:r>
              <a:rPr lang="en-US" altLang="ko-KR" sz="14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691" name="Google Shape;691;p61"/>
          <p:cNvGrpSpPr/>
          <p:nvPr/>
        </p:nvGrpSpPr>
        <p:grpSpPr>
          <a:xfrm>
            <a:off x="165934" y="751656"/>
            <a:ext cx="5269715" cy="4077731"/>
            <a:chOff x="1572575" y="3497750"/>
            <a:chExt cx="843650" cy="639425"/>
          </a:xfrm>
        </p:grpSpPr>
        <p:sp>
          <p:nvSpPr>
            <p:cNvPr id="692" name="Google Shape;692;p61"/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1"/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1"/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463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1"/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고양이조 소개 편집">
            <a:hlinkClick r:id="" action="ppaction://media"/>
            <a:extLst>
              <a:ext uri="{FF2B5EF4-FFF2-40B4-BE49-F238E27FC236}">
                <a16:creationId xmlns:a16="http://schemas.microsoft.com/office/drawing/2014/main" id="{69C93FEA-5CE7-7BE2-FF6C-20F44C08DC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4535" y="902825"/>
            <a:ext cx="4955437" cy="31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64"/>
          <p:cNvGrpSpPr/>
          <p:nvPr/>
        </p:nvGrpSpPr>
        <p:grpSpPr>
          <a:xfrm rot="2700000">
            <a:off x="2927411" y="867414"/>
            <a:ext cx="1189638" cy="1007092"/>
            <a:chOff x="2948475" y="1943850"/>
            <a:chExt cx="1472175" cy="1246275"/>
          </a:xfrm>
        </p:grpSpPr>
        <p:sp>
          <p:nvSpPr>
            <p:cNvPr id="724" name="Google Shape;724;p64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4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4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4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4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9" name="Google Shape;729;p64"/>
          <p:cNvSpPr txBox="1">
            <a:spLocks noGrp="1"/>
          </p:cNvSpPr>
          <p:nvPr>
            <p:ph type="ctrTitle"/>
          </p:nvPr>
        </p:nvSpPr>
        <p:spPr>
          <a:xfrm>
            <a:off x="831175" y="890950"/>
            <a:ext cx="3510000" cy="124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30" name="Google Shape;730;p64"/>
          <p:cNvSpPr txBox="1"/>
          <p:nvPr/>
        </p:nvSpPr>
        <p:spPr>
          <a:xfrm>
            <a:off x="831175" y="1976600"/>
            <a:ext cx="2705100" cy="7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rPr>
              <a:t>Do you have any questions?</a:t>
            </a:r>
            <a:endParaRPr sz="2400" dirty="0">
              <a:solidFill>
                <a:schemeClr val="accent4"/>
              </a:solidFill>
              <a:latin typeface="Katibeh"/>
              <a:ea typeface="Katibeh"/>
              <a:cs typeface="Katibeh"/>
              <a:sym typeface="Katibeh"/>
            </a:endParaRPr>
          </a:p>
        </p:txBody>
      </p:sp>
      <p:sp>
        <p:nvSpPr>
          <p:cNvPr id="731" name="Google Shape;731;p64"/>
          <p:cNvSpPr txBox="1"/>
          <p:nvPr/>
        </p:nvSpPr>
        <p:spPr>
          <a:xfrm>
            <a:off x="831175" y="2689400"/>
            <a:ext cx="35100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Made By </a:t>
            </a:r>
            <a:r>
              <a:rPr lang="en-US" altLang="ko-KR" sz="1200" dirty="0" err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Jaewook</a:t>
            </a:r>
            <a:r>
              <a:rPr lang="en-US" altLang="ko-KR" sz="12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Rhee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With CWCT</a:t>
            </a:r>
          </a:p>
        </p:txBody>
      </p:sp>
      <p:grpSp>
        <p:nvGrpSpPr>
          <p:cNvPr id="733" name="Google Shape;733;p64"/>
          <p:cNvGrpSpPr/>
          <p:nvPr/>
        </p:nvGrpSpPr>
        <p:grpSpPr>
          <a:xfrm rot="2700000">
            <a:off x="4253869" y="986293"/>
            <a:ext cx="745970" cy="631503"/>
            <a:chOff x="2948475" y="1943850"/>
            <a:chExt cx="1472175" cy="1246275"/>
          </a:xfrm>
        </p:grpSpPr>
        <p:sp>
          <p:nvSpPr>
            <p:cNvPr id="734" name="Google Shape;734;p64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4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4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4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4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" name="Google Shape;739;p64"/>
          <p:cNvSpPr/>
          <p:nvPr/>
        </p:nvSpPr>
        <p:spPr>
          <a:xfrm rot="10800000">
            <a:off x="-135" y="-93"/>
            <a:ext cx="2187686" cy="894520"/>
          </a:xfrm>
          <a:custGeom>
            <a:avLst/>
            <a:gdLst/>
            <a:ahLst/>
            <a:cxnLst/>
            <a:rect l="l" t="t" r="r" b="b"/>
            <a:pathLst>
              <a:path w="237986" h="98407" extrusionOk="0">
                <a:moveTo>
                  <a:pt x="190282" y="1"/>
                </a:moveTo>
                <a:cubicBezTo>
                  <a:pt x="163697" y="1"/>
                  <a:pt x="129765" y="2539"/>
                  <a:pt x="98623" y="12452"/>
                </a:cubicBezTo>
                <a:cubicBezTo>
                  <a:pt x="34828" y="32767"/>
                  <a:pt x="1" y="98407"/>
                  <a:pt x="1" y="98407"/>
                </a:cubicBezTo>
                <a:lnTo>
                  <a:pt x="237986" y="98407"/>
                </a:lnTo>
                <a:lnTo>
                  <a:pt x="237986" y="2796"/>
                </a:lnTo>
                <a:cubicBezTo>
                  <a:pt x="237986" y="2796"/>
                  <a:pt x="218179" y="1"/>
                  <a:pt x="1902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>
            <a:extLst>
              <a:ext uri="{FF2B5EF4-FFF2-40B4-BE49-F238E27FC236}">
                <a16:creationId xmlns:a16="http://schemas.microsoft.com/office/drawing/2014/main" id="{5CF46BC2-900F-CF55-6E9B-095417BE0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35" y="1075309"/>
            <a:ext cx="6120130" cy="299288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17076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74FE6A33-23A4-306E-C0DD-BB9A79D6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1" y="112713"/>
            <a:ext cx="2279650" cy="2043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55B220-91E2-CE2A-16EA-90AEB7FE4123}"/>
              </a:ext>
            </a:extLst>
          </p:cNvPr>
          <p:cNvSpPr txBox="1"/>
          <p:nvPr/>
        </p:nvSpPr>
        <p:spPr>
          <a:xfrm>
            <a:off x="177801" y="2156338"/>
            <a:ext cx="277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&lt;</a:t>
            </a:r>
            <a:r>
              <a:rPr lang="en-US" altLang="ko-KR" sz="3600" dirty="0" err="1"/>
              <a:t>wifi</a:t>
            </a:r>
            <a:r>
              <a:rPr lang="en-US" altLang="ko-KR" sz="3600" dirty="0"/>
              <a:t> </a:t>
            </a:r>
            <a:r>
              <a:rPr lang="ko-KR" altLang="en-US" sz="3600" dirty="0"/>
              <a:t>모듈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  <p:pic>
        <p:nvPicPr>
          <p:cNvPr id="7" name="그림 6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BE27C6F9-2556-607D-69D0-876DC0D2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61" y="274237"/>
            <a:ext cx="2442382" cy="1956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DF804-902C-7ED8-C73A-CAEBD14DD636}"/>
              </a:ext>
            </a:extLst>
          </p:cNvPr>
          <p:cNvSpPr txBox="1"/>
          <p:nvPr/>
        </p:nvSpPr>
        <p:spPr>
          <a:xfrm>
            <a:off x="982753" y="2105540"/>
            <a:ext cx="3130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&lt;</a:t>
            </a:r>
            <a:r>
              <a:rPr lang="ko-KR" altLang="en-US" sz="3600" dirty="0"/>
              <a:t>컴퓨터</a:t>
            </a:r>
            <a:r>
              <a:rPr lang="en-US" altLang="ko-KR" sz="3600" dirty="0"/>
              <a:t> </a:t>
            </a:r>
            <a:r>
              <a:rPr lang="ko-KR" altLang="en-US" sz="3600" dirty="0"/>
              <a:t>모듈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02D1BE-A509-CDCB-AB5F-EF978A2F2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54" y="168642"/>
            <a:ext cx="2681287" cy="1822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BB4515-C2CB-BE00-10E4-BC776D0D3B35}"/>
              </a:ext>
            </a:extLst>
          </p:cNvPr>
          <p:cNvSpPr txBox="1"/>
          <p:nvPr/>
        </p:nvSpPr>
        <p:spPr>
          <a:xfrm>
            <a:off x="1656247" y="2283244"/>
            <a:ext cx="255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&lt;</a:t>
            </a:r>
            <a:r>
              <a:rPr lang="ko-KR" altLang="en-US" sz="3600" dirty="0"/>
              <a:t>무게센서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2A1CED-11DC-BA72-DB59-1D9A7CC46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33" y="2587751"/>
            <a:ext cx="1786944" cy="202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AFED6E-58CD-CB39-B7BA-6340F643E820}"/>
              </a:ext>
            </a:extLst>
          </p:cNvPr>
          <p:cNvSpPr txBox="1"/>
          <p:nvPr/>
        </p:nvSpPr>
        <p:spPr>
          <a:xfrm>
            <a:off x="105884" y="4421532"/>
            <a:ext cx="267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&lt;</a:t>
            </a:r>
            <a:r>
              <a:rPr lang="ko-KR" altLang="en-US" sz="3600" dirty="0"/>
              <a:t>라돈 센서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872EE2-B644-A0B4-456B-B0EF4DB099F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7470" y="2874224"/>
            <a:ext cx="2841034" cy="2313138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650476-F0DD-E450-3C0F-7DA145BF0E60}"/>
              </a:ext>
            </a:extLst>
          </p:cNvPr>
          <p:cNvSpPr txBox="1"/>
          <p:nvPr/>
        </p:nvSpPr>
        <p:spPr>
          <a:xfrm>
            <a:off x="5825695" y="3956405"/>
            <a:ext cx="2678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&lt;</a:t>
            </a:r>
            <a:r>
              <a:rPr lang="ko-KR" altLang="en-US" sz="3600" dirty="0"/>
              <a:t>스텝 모터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20F9054-04BA-A2D2-324F-97F925B1D2D6}"/>
              </a:ext>
            </a:extLst>
          </p:cNvPr>
          <p:cNvSpPr/>
          <p:nvPr/>
        </p:nvSpPr>
        <p:spPr>
          <a:xfrm>
            <a:off x="354857" y="1878788"/>
            <a:ext cx="2895401" cy="2188616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FF86F2-9979-E2FF-CABC-78FE695F5F72}"/>
              </a:ext>
            </a:extLst>
          </p:cNvPr>
          <p:cNvSpPr txBox="1"/>
          <p:nvPr/>
        </p:nvSpPr>
        <p:spPr>
          <a:xfrm>
            <a:off x="1287101" y="4105693"/>
            <a:ext cx="304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&lt;</a:t>
            </a:r>
            <a:r>
              <a:rPr lang="ko-KR" altLang="en-US" sz="3600" dirty="0"/>
              <a:t>초음파센서</a:t>
            </a:r>
            <a:r>
              <a:rPr lang="en-US" altLang="ko-KR" sz="3600" dirty="0"/>
              <a:t>&gt;</a:t>
            </a:r>
            <a:endParaRPr lang="ko-KR" altLang="en-US" sz="3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2BFEB4B-80C3-A069-5832-CAB39B448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628" y="1420866"/>
            <a:ext cx="2047876" cy="2492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85E174-733B-C7ED-7EFE-08AABF1E8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9305" y="2048512"/>
            <a:ext cx="2590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8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D39EDEB-BE3A-1FC0-DF73-C090A5FA0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9"/>
          <p:cNvGrpSpPr/>
          <p:nvPr/>
        </p:nvGrpSpPr>
        <p:grpSpPr>
          <a:xfrm rot="1194796">
            <a:off x="4881679" y="1190353"/>
            <a:ext cx="1795497" cy="1519985"/>
            <a:chOff x="2948475" y="1943850"/>
            <a:chExt cx="1472175" cy="1246275"/>
          </a:xfrm>
        </p:grpSpPr>
        <p:sp>
          <p:nvSpPr>
            <p:cNvPr id="305" name="Google Shape;305;p39"/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5598275" y="17299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시제품 분석</a:t>
            </a:r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50" y="741450"/>
            <a:ext cx="3657600" cy="365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>
            <a:spLocks noGrp="1"/>
          </p:cNvSpPr>
          <p:nvPr>
            <p:ph type="subTitle" idx="1"/>
          </p:nvPr>
        </p:nvSpPr>
        <p:spPr>
          <a:xfrm>
            <a:off x="5598274" y="2571775"/>
            <a:ext cx="2915805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시제품 분석 및 참고할 제품 선정</a:t>
            </a:r>
            <a:endParaRPr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Google Shape;310;p39">
            <a:extLst>
              <a:ext uri="{FF2B5EF4-FFF2-40B4-BE49-F238E27FC236}">
                <a16:creationId xmlns:a16="http://schemas.microsoft.com/office/drawing/2014/main" id="{AE41ADC9-18B6-4A89-9C64-243A3624F153}"/>
              </a:ext>
            </a:extLst>
          </p:cNvPr>
          <p:cNvSpPr txBox="1">
            <a:spLocks/>
          </p:cNvSpPr>
          <p:nvPr/>
        </p:nvSpPr>
        <p:spPr>
          <a:xfrm>
            <a:off x="2377304" y="1821702"/>
            <a:ext cx="73769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r>
              <a:rPr lang="en-US" altLang="ko-KR" sz="9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9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304;p39">
            <a:extLst>
              <a:ext uri="{FF2B5EF4-FFF2-40B4-BE49-F238E27FC236}">
                <a16:creationId xmlns:a16="http://schemas.microsoft.com/office/drawing/2014/main" id="{ED485F3D-7578-DE32-F858-A6904A13E814}"/>
              </a:ext>
            </a:extLst>
          </p:cNvPr>
          <p:cNvGrpSpPr/>
          <p:nvPr/>
        </p:nvGrpSpPr>
        <p:grpSpPr>
          <a:xfrm rot="1194796">
            <a:off x="5920425" y="186948"/>
            <a:ext cx="1795497" cy="1519985"/>
            <a:chOff x="2948475" y="1943850"/>
            <a:chExt cx="1472175" cy="1246275"/>
          </a:xfrm>
        </p:grpSpPr>
        <p:sp>
          <p:nvSpPr>
            <p:cNvPr id="12" name="Google Shape;305;p39">
              <a:extLst>
                <a:ext uri="{FF2B5EF4-FFF2-40B4-BE49-F238E27FC236}">
                  <a16:creationId xmlns:a16="http://schemas.microsoft.com/office/drawing/2014/main" id="{467CE943-E1CB-F1B3-5318-FD017057CC06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6;p39">
              <a:extLst>
                <a:ext uri="{FF2B5EF4-FFF2-40B4-BE49-F238E27FC236}">
                  <a16:creationId xmlns:a16="http://schemas.microsoft.com/office/drawing/2014/main" id="{28213B92-4B45-AD34-F748-2AA7B8F6EAD6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7;p39">
              <a:extLst>
                <a:ext uri="{FF2B5EF4-FFF2-40B4-BE49-F238E27FC236}">
                  <a16:creationId xmlns:a16="http://schemas.microsoft.com/office/drawing/2014/main" id="{7D865725-3AF3-E697-1FC6-0CA20FE29294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8;p39">
              <a:extLst>
                <a:ext uri="{FF2B5EF4-FFF2-40B4-BE49-F238E27FC236}">
                  <a16:creationId xmlns:a16="http://schemas.microsoft.com/office/drawing/2014/main" id="{D32EE551-AB87-67B1-EED3-03EFBB63EEDD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9;p39">
              <a:extLst>
                <a:ext uri="{FF2B5EF4-FFF2-40B4-BE49-F238E27FC236}">
                  <a16:creationId xmlns:a16="http://schemas.microsoft.com/office/drawing/2014/main" id="{0A7C2391-155D-5885-5691-DADC9A01F33E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0B4EBF2-D1D1-580A-4C8C-23009464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077" y="516482"/>
            <a:ext cx="4568904" cy="4110535"/>
          </a:xfrm>
          <a:prstGeom prst="rect">
            <a:avLst/>
          </a:prstGeom>
        </p:spPr>
      </p:pic>
      <p:grpSp>
        <p:nvGrpSpPr>
          <p:cNvPr id="19" name="Google Shape;268;p36">
            <a:extLst>
              <a:ext uri="{FF2B5EF4-FFF2-40B4-BE49-F238E27FC236}">
                <a16:creationId xmlns:a16="http://schemas.microsoft.com/office/drawing/2014/main" id="{B0B6CBF5-2306-19DB-665F-B5ECE21C0FD4}"/>
              </a:ext>
            </a:extLst>
          </p:cNvPr>
          <p:cNvGrpSpPr/>
          <p:nvPr/>
        </p:nvGrpSpPr>
        <p:grpSpPr>
          <a:xfrm>
            <a:off x="172426" y="328437"/>
            <a:ext cx="445472" cy="354675"/>
            <a:chOff x="2948475" y="1943850"/>
            <a:chExt cx="1472175" cy="1246275"/>
          </a:xfrm>
        </p:grpSpPr>
        <p:sp>
          <p:nvSpPr>
            <p:cNvPr id="20" name="Google Shape;269;p36">
              <a:extLst>
                <a:ext uri="{FF2B5EF4-FFF2-40B4-BE49-F238E27FC236}">
                  <a16:creationId xmlns:a16="http://schemas.microsoft.com/office/drawing/2014/main" id="{CBB6CCE0-939C-3598-3B5E-EBEC5F02992B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70;p36">
              <a:extLst>
                <a:ext uri="{FF2B5EF4-FFF2-40B4-BE49-F238E27FC236}">
                  <a16:creationId xmlns:a16="http://schemas.microsoft.com/office/drawing/2014/main" id="{D55A83D2-2C5D-F3F9-19FC-DD7F3FAD333D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1;p36">
              <a:extLst>
                <a:ext uri="{FF2B5EF4-FFF2-40B4-BE49-F238E27FC236}">
                  <a16:creationId xmlns:a16="http://schemas.microsoft.com/office/drawing/2014/main" id="{75A213C6-777A-75C4-4812-9751AD3B20B7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2;p36">
              <a:extLst>
                <a:ext uri="{FF2B5EF4-FFF2-40B4-BE49-F238E27FC236}">
                  <a16:creationId xmlns:a16="http://schemas.microsoft.com/office/drawing/2014/main" id="{E65193FC-9ED8-E3A0-FA80-1AA6FCE47C71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3;p36">
              <a:extLst>
                <a:ext uri="{FF2B5EF4-FFF2-40B4-BE49-F238E27FC236}">
                  <a16:creationId xmlns:a16="http://schemas.microsoft.com/office/drawing/2014/main" id="{DAE0EB1D-C090-A297-2ADF-8A4AD49EA2AD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34;p50">
            <a:extLst>
              <a:ext uri="{FF2B5EF4-FFF2-40B4-BE49-F238E27FC236}">
                <a16:creationId xmlns:a16="http://schemas.microsoft.com/office/drawing/2014/main" id="{9A2715B3-C630-4B49-A0E8-427451644405}"/>
              </a:ext>
            </a:extLst>
          </p:cNvPr>
          <p:cNvSpPr txBox="1">
            <a:spLocks/>
          </p:cNvSpPr>
          <p:nvPr/>
        </p:nvSpPr>
        <p:spPr>
          <a:xfrm>
            <a:off x="528722" y="296075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시제품 비교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title"/>
          </p:nvPr>
        </p:nvSpPr>
        <p:spPr>
          <a:xfrm>
            <a:off x="973493" y="753418"/>
            <a:ext cx="4399440" cy="65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Pluto SQUARE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18" name="Google Shape;318;p40"/>
          <p:cNvSpPr txBox="1">
            <a:spLocks noGrp="1"/>
          </p:cNvSpPr>
          <p:nvPr>
            <p:ph type="body" idx="1"/>
          </p:nvPr>
        </p:nvSpPr>
        <p:spPr>
          <a:xfrm>
            <a:off x="3166497" y="1810249"/>
            <a:ext cx="5783751" cy="29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선정된 이유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많은 자료 제공으로 설계가 간단함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상대적으로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훌륭한 제원과 성능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구동방식이 생각했던 것과 가장 유사함</a:t>
            </a: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저렴한 가격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얘도 상대적으로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</a:p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ko-KR" alt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디자인 및 구동 방식 참고하고 진행 중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..</a:t>
            </a:r>
            <a:b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</a:br>
            <a:endParaRPr lang="en-US" altLang="ko-KR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8E3FF7-850A-9B88-C912-89EEE79D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23" y="1775498"/>
            <a:ext cx="2798406" cy="1821142"/>
          </a:xfrm>
          <a:prstGeom prst="rect">
            <a:avLst/>
          </a:prstGeom>
        </p:spPr>
      </p:pic>
      <p:grpSp>
        <p:nvGrpSpPr>
          <p:cNvPr id="6" name="Google Shape;268;p36">
            <a:extLst>
              <a:ext uri="{FF2B5EF4-FFF2-40B4-BE49-F238E27FC236}">
                <a16:creationId xmlns:a16="http://schemas.microsoft.com/office/drawing/2014/main" id="{82E2B344-45F9-1359-AD18-9EA8B9F2B6BB}"/>
              </a:ext>
            </a:extLst>
          </p:cNvPr>
          <p:cNvGrpSpPr/>
          <p:nvPr/>
        </p:nvGrpSpPr>
        <p:grpSpPr>
          <a:xfrm>
            <a:off x="528021" y="763428"/>
            <a:ext cx="445472" cy="354675"/>
            <a:chOff x="2948475" y="1943850"/>
            <a:chExt cx="1472175" cy="1246275"/>
          </a:xfrm>
        </p:grpSpPr>
        <p:sp>
          <p:nvSpPr>
            <p:cNvPr id="7" name="Google Shape;269;p36">
              <a:extLst>
                <a:ext uri="{FF2B5EF4-FFF2-40B4-BE49-F238E27FC236}">
                  <a16:creationId xmlns:a16="http://schemas.microsoft.com/office/drawing/2014/main" id="{03CFEB37-960E-1BEA-7BF2-3D92A961BB8C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70;p36">
              <a:extLst>
                <a:ext uri="{FF2B5EF4-FFF2-40B4-BE49-F238E27FC236}">
                  <a16:creationId xmlns:a16="http://schemas.microsoft.com/office/drawing/2014/main" id="{2849244B-6601-58AF-7B80-26B691580614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1;p36">
              <a:extLst>
                <a:ext uri="{FF2B5EF4-FFF2-40B4-BE49-F238E27FC236}">
                  <a16:creationId xmlns:a16="http://schemas.microsoft.com/office/drawing/2014/main" id="{2CDE7840-95F9-216C-B6D6-AFD9297C0307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2;p36">
              <a:extLst>
                <a:ext uri="{FF2B5EF4-FFF2-40B4-BE49-F238E27FC236}">
                  <a16:creationId xmlns:a16="http://schemas.microsoft.com/office/drawing/2014/main" id="{FDF4127F-1996-3F32-C184-99EF35116B59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3;p36">
              <a:extLst>
                <a:ext uri="{FF2B5EF4-FFF2-40B4-BE49-F238E27FC236}">
                  <a16:creationId xmlns:a16="http://schemas.microsoft.com/office/drawing/2014/main" id="{C262A20E-9F73-C2D1-82A5-F748B7CE595F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34;p50">
            <a:extLst>
              <a:ext uri="{FF2B5EF4-FFF2-40B4-BE49-F238E27FC236}">
                <a16:creationId xmlns:a16="http://schemas.microsoft.com/office/drawing/2014/main" id="{E12E276B-BE20-3464-BA8D-A0BB02386FAE}"/>
              </a:ext>
            </a:extLst>
          </p:cNvPr>
          <p:cNvSpPr txBox="1">
            <a:spLocks/>
          </p:cNvSpPr>
          <p:nvPr/>
        </p:nvSpPr>
        <p:spPr>
          <a:xfrm>
            <a:off x="528021" y="193339"/>
            <a:ext cx="18030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ko-KR" altLang="en-US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참고 제품 선정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58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온라인 미디어 1" title="Pluto SQUARE">
            <a:hlinkClick r:id="" action="ppaction://media"/>
            <a:extLst>
              <a:ext uri="{FF2B5EF4-FFF2-40B4-BE49-F238E27FC236}">
                <a16:creationId xmlns:a16="http://schemas.microsoft.com/office/drawing/2014/main" id="{EA161E22-53AF-E46F-DA24-43D52BB015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57164" y="1660698"/>
            <a:ext cx="4800649" cy="2508224"/>
          </a:xfrm>
          <a:prstGeom prst="rect">
            <a:avLst/>
          </a:prstGeom>
        </p:spPr>
      </p:pic>
      <p:sp>
        <p:nvSpPr>
          <p:cNvPr id="6" name="Google Shape;317;p40">
            <a:extLst>
              <a:ext uri="{FF2B5EF4-FFF2-40B4-BE49-F238E27FC236}">
                <a16:creationId xmlns:a16="http://schemas.microsoft.com/office/drawing/2014/main" id="{4AD80304-A95C-9595-0497-594F9C721B94}"/>
              </a:ext>
            </a:extLst>
          </p:cNvPr>
          <p:cNvSpPr txBox="1">
            <a:spLocks/>
          </p:cNvSpPr>
          <p:nvPr/>
        </p:nvSpPr>
        <p:spPr>
          <a:xfrm>
            <a:off x="973493" y="753418"/>
            <a:ext cx="6084320" cy="658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pPr algn="l"/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Pluto SQUARE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구동 동영상</a:t>
            </a:r>
          </a:p>
        </p:txBody>
      </p:sp>
      <p:grpSp>
        <p:nvGrpSpPr>
          <p:cNvPr id="9" name="Google Shape;268;p36">
            <a:extLst>
              <a:ext uri="{FF2B5EF4-FFF2-40B4-BE49-F238E27FC236}">
                <a16:creationId xmlns:a16="http://schemas.microsoft.com/office/drawing/2014/main" id="{AAB30247-5AA1-8412-4B1F-4AD37A6E5EE9}"/>
              </a:ext>
            </a:extLst>
          </p:cNvPr>
          <p:cNvGrpSpPr/>
          <p:nvPr/>
        </p:nvGrpSpPr>
        <p:grpSpPr>
          <a:xfrm>
            <a:off x="528021" y="763428"/>
            <a:ext cx="445472" cy="354675"/>
            <a:chOff x="2948475" y="1943850"/>
            <a:chExt cx="1472175" cy="1246275"/>
          </a:xfrm>
        </p:grpSpPr>
        <p:sp>
          <p:nvSpPr>
            <p:cNvPr id="10" name="Google Shape;269;p36">
              <a:extLst>
                <a:ext uri="{FF2B5EF4-FFF2-40B4-BE49-F238E27FC236}">
                  <a16:creationId xmlns:a16="http://schemas.microsoft.com/office/drawing/2014/main" id="{A50DDAEA-968F-BD97-E5ED-17E3E0819BB4}"/>
                </a:ext>
              </a:extLst>
            </p:cNvPr>
            <p:cNvSpPr/>
            <p:nvPr/>
          </p:nvSpPr>
          <p:spPr>
            <a:xfrm>
              <a:off x="3213600" y="2453350"/>
              <a:ext cx="942575" cy="736775"/>
            </a:xfrm>
            <a:custGeom>
              <a:avLst/>
              <a:gdLst/>
              <a:ahLst/>
              <a:cxnLst/>
              <a:rect l="l" t="t" r="r" b="b"/>
              <a:pathLst>
                <a:path w="37703" h="29471" extrusionOk="0">
                  <a:moveTo>
                    <a:pt x="18852" y="0"/>
                  </a:moveTo>
                  <a:cubicBezTo>
                    <a:pt x="18852" y="0"/>
                    <a:pt x="11420" y="163"/>
                    <a:pt x="9711" y="6564"/>
                  </a:cubicBezTo>
                  <a:cubicBezTo>
                    <a:pt x="8029" y="12938"/>
                    <a:pt x="1" y="10009"/>
                    <a:pt x="1" y="21130"/>
                  </a:cubicBezTo>
                  <a:cubicBezTo>
                    <a:pt x="1" y="26690"/>
                    <a:pt x="9426" y="29470"/>
                    <a:pt x="18852" y="29470"/>
                  </a:cubicBezTo>
                  <a:cubicBezTo>
                    <a:pt x="28277" y="29470"/>
                    <a:pt x="37703" y="26690"/>
                    <a:pt x="37703" y="21130"/>
                  </a:cubicBezTo>
                  <a:cubicBezTo>
                    <a:pt x="37703" y="10009"/>
                    <a:pt x="29647" y="12938"/>
                    <a:pt x="27965" y="6564"/>
                  </a:cubicBezTo>
                  <a:cubicBezTo>
                    <a:pt x="26256" y="163"/>
                    <a:pt x="18852" y="0"/>
                    <a:pt x="188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270;p36">
              <a:extLst>
                <a:ext uri="{FF2B5EF4-FFF2-40B4-BE49-F238E27FC236}">
                  <a16:creationId xmlns:a16="http://schemas.microsoft.com/office/drawing/2014/main" id="{E6647F5E-FB55-C267-05AB-901F698AAF24}"/>
                </a:ext>
              </a:extLst>
            </p:cNvPr>
            <p:cNvSpPr/>
            <p:nvPr/>
          </p:nvSpPr>
          <p:spPr>
            <a:xfrm>
              <a:off x="2948475" y="2256100"/>
              <a:ext cx="397375" cy="440625"/>
            </a:xfrm>
            <a:custGeom>
              <a:avLst/>
              <a:gdLst/>
              <a:ahLst/>
              <a:cxnLst/>
              <a:rect l="l" t="t" r="r" b="b"/>
              <a:pathLst>
                <a:path w="15895" h="17625" extrusionOk="0">
                  <a:moveTo>
                    <a:pt x="6590" y="0"/>
                  </a:moveTo>
                  <a:cubicBezTo>
                    <a:pt x="6012" y="0"/>
                    <a:pt x="5439" y="96"/>
                    <a:pt x="4882" y="296"/>
                  </a:cubicBezTo>
                  <a:cubicBezTo>
                    <a:pt x="1438" y="1516"/>
                    <a:pt x="0" y="6344"/>
                    <a:pt x="1682" y="11064"/>
                  </a:cubicBezTo>
                  <a:cubicBezTo>
                    <a:pt x="3094" y="15004"/>
                    <a:pt x="6266" y="17625"/>
                    <a:pt x="9286" y="17625"/>
                  </a:cubicBezTo>
                  <a:cubicBezTo>
                    <a:pt x="9862" y="17625"/>
                    <a:pt x="10433" y="17529"/>
                    <a:pt x="10985" y="17329"/>
                  </a:cubicBezTo>
                  <a:cubicBezTo>
                    <a:pt x="14457" y="16109"/>
                    <a:pt x="15895" y="11281"/>
                    <a:pt x="14186" y="6588"/>
                  </a:cubicBezTo>
                  <a:cubicBezTo>
                    <a:pt x="12774" y="2625"/>
                    <a:pt x="9620" y="0"/>
                    <a:pt x="65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1;p36">
              <a:extLst>
                <a:ext uri="{FF2B5EF4-FFF2-40B4-BE49-F238E27FC236}">
                  <a16:creationId xmlns:a16="http://schemas.microsoft.com/office/drawing/2014/main" id="{D443A306-5E97-B2F2-FD13-1AD53935E979}"/>
                </a:ext>
              </a:extLst>
            </p:cNvPr>
            <p:cNvSpPr/>
            <p:nvPr/>
          </p:nvSpPr>
          <p:spPr>
            <a:xfrm>
              <a:off x="4021900" y="2256100"/>
              <a:ext cx="398750" cy="439700"/>
            </a:xfrm>
            <a:custGeom>
              <a:avLst/>
              <a:gdLst/>
              <a:ahLst/>
              <a:cxnLst/>
              <a:rect l="l" t="t" r="r" b="b"/>
              <a:pathLst>
                <a:path w="15950" h="17588" extrusionOk="0">
                  <a:moveTo>
                    <a:pt x="9370" y="1"/>
                  </a:moveTo>
                  <a:cubicBezTo>
                    <a:pt x="6365" y="1"/>
                    <a:pt x="3209" y="2573"/>
                    <a:pt x="1763" y="6480"/>
                  </a:cubicBezTo>
                  <a:cubicBezTo>
                    <a:pt x="0" y="11172"/>
                    <a:pt x="1384" y="16000"/>
                    <a:pt x="4828" y="17275"/>
                  </a:cubicBezTo>
                  <a:cubicBezTo>
                    <a:pt x="5400" y="17486"/>
                    <a:pt x="5992" y="17587"/>
                    <a:pt x="6590" y="17587"/>
                  </a:cubicBezTo>
                  <a:cubicBezTo>
                    <a:pt x="9600" y="17587"/>
                    <a:pt x="12765" y="15032"/>
                    <a:pt x="14213" y="11118"/>
                  </a:cubicBezTo>
                  <a:cubicBezTo>
                    <a:pt x="15949" y="6426"/>
                    <a:pt x="14566" y="1598"/>
                    <a:pt x="11148" y="323"/>
                  </a:cubicBezTo>
                  <a:cubicBezTo>
                    <a:pt x="10572" y="105"/>
                    <a:pt x="9974" y="1"/>
                    <a:pt x="9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2;p36">
              <a:extLst>
                <a:ext uri="{FF2B5EF4-FFF2-40B4-BE49-F238E27FC236}">
                  <a16:creationId xmlns:a16="http://schemas.microsoft.com/office/drawing/2014/main" id="{7A7A0168-9B91-0EC7-8B20-FAA132B16A9B}"/>
                </a:ext>
              </a:extLst>
            </p:cNvPr>
            <p:cNvSpPr/>
            <p:nvPr/>
          </p:nvSpPr>
          <p:spPr>
            <a:xfrm>
              <a:off x="3280050" y="1943850"/>
              <a:ext cx="388575" cy="444650"/>
            </a:xfrm>
            <a:custGeom>
              <a:avLst/>
              <a:gdLst/>
              <a:ahLst/>
              <a:cxnLst/>
              <a:rect l="l" t="t" r="r" b="b"/>
              <a:pathLst>
                <a:path w="15543" h="17786" extrusionOk="0">
                  <a:moveTo>
                    <a:pt x="6636" y="1"/>
                  </a:moveTo>
                  <a:cubicBezTo>
                    <a:pt x="6166" y="1"/>
                    <a:pt x="5697" y="65"/>
                    <a:pt x="5236" y="200"/>
                  </a:cubicBezTo>
                  <a:cubicBezTo>
                    <a:pt x="1710" y="1231"/>
                    <a:pt x="1" y="5950"/>
                    <a:pt x="1384" y="10751"/>
                  </a:cubicBezTo>
                  <a:cubicBezTo>
                    <a:pt x="2586" y="14924"/>
                    <a:pt x="5756" y="17786"/>
                    <a:pt x="8881" y="17786"/>
                  </a:cubicBezTo>
                  <a:cubicBezTo>
                    <a:pt x="9351" y="17786"/>
                    <a:pt x="9820" y="17721"/>
                    <a:pt x="10281" y="17586"/>
                  </a:cubicBezTo>
                  <a:cubicBezTo>
                    <a:pt x="13807" y="16556"/>
                    <a:pt x="15543" y="11836"/>
                    <a:pt x="14159" y="7035"/>
                  </a:cubicBezTo>
                  <a:cubicBezTo>
                    <a:pt x="12933" y="2862"/>
                    <a:pt x="9760" y="1"/>
                    <a:pt x="6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3;p36">
              <a:extLst>
                <a:ext uri="{FF2B5EF4-FFF2-40B4-BE49-F238E27FC236}">
                  <a16:creationId xmlns:a16="http://schemas.microsoft.com/office/drawing/2014/main" id="{4C845599-4417-9A6B-CD5A-4CA588F5E18A}"/>
                </a:ext>
              </a:extLst>
            </p:cNvPr>
            <p:cNvSpPr/>
            <p:nvPr/>
          </p:nvSpPr>
          <p:spPr>
            <a:xfrm>
              <a:off x="3687600" y="1944500"/>
              <a:ext cx="389250" cy="444050"/>
            </a:xfrm>
            <a:custGeom>
              <a:avLst/>
              <a:gdLst/>
              <a:ahLst/>
              <a:cxnLst/>
              <a:rect l="l" t="t" r="r" b="b"/>
              <a:pathLst>
                <a:path w="15570" h="17762" extrusionOk="0">
                  <a:moveTo>
                    <a:pt x="8934" y="0"/>
                  </a:moveTo>
                  <a:cubicBezTo>
                    <a:pt x="5824" y="0"/>
                    <a:pt x="2635" y="2840"/>
                    <a:pt x="1411" y="7009"/>
                  </a:cubicBezTo>
                  <a:cubicBezTo>
                    <a:pt x="0" y="11810"/>
                    <a:pt x="1709" y="16530"/>
                    <a:pt x="5235" y="17560"/>
                  </a:cubicBezTo>
                  <a:cubicBezTo>
                    <a:pt x="5699" y="17696"/>
                    <a:pt x="6171" y="17761"/>
                    <a:pt x="6644" y="17761"/>
                  </a:cubicBezTo>
                  <a:cubicBezTo>
                    <a:pt x="9766" y="17761"/>
                    <a:pt x="12934" y="14922"/>
                    <a:pt x="14159" y="10752"/>
                  </a:cubicBezTo>
                  <a:cubicBezTo>
                    <a:pt x="15569" y="5951"/>
                    <a:pt x="13860" y="1232"/>
                    <a:pt x="10334" y="201"/>
                  </a:cubicBezTo>
                  <a:cubicBezTo>
                    <a:pt x="9874" y="66"/>
                    <a:pt x="9405" y="0"/>
                    <a:pt x="89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434;p50">
            <a:extLst>
              <a:ext uri="{FF2B5EF4-FFF2-40B4-BE49-F238E27FC236}">
                <a16:creationId xmlns:a16="http://schemas.microsoft.com/office/drawing/2014/main" id="{D278FF53-0F58-C2B7-D8DD-3D8333DA089C}"/>
              </a:ext>
            </a:extLst>
          </p:cNvPr>
          <p:cNvSpPr txBox="1">
            <a:spLocks/>
          </p:cNvSpPr>
          <p:nvPr/>
        </p:nvSpPr>
        <p:spPr>
          <a:xfrm>
            <a:off x="528021" y="193339"/>
            <a:ext cx="18030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참고 제품 선정</a:t>
            </a:r>
          </a:p>
        </p:txBody>
      </p:sp>
    </p:spTree>
    <p:extLst>
      <p:ext uri="{BB962C8B-B14F-4D97-AF65-F5344CB8AC3E}">
        <p14:creationId xmlns:p14="http://schemas.microsoft.com/office/powerpoint/2010/main" val="217062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>
            <a:spLocks noGrp="1"/>
          </p:cNvSpPr>
          <p:nvPr>
            <p:ph type="title"/>
          </p:nvPr>
        </p:nvSpPr>
        <p:spPr>
          <a:xfrm>
            <a:off x="698825" y="292002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제품의 구성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4" name="Google Shape;310;p39">
            <a:extLst>
              <a:ext uri="{FF2B5EF4-FFF2-40B4-BE49-F238E27FC236}">
                <a16:creationId xmlns:a16="http://schemas.microsoft.com/office/drawing/2014/main" id="{30EDF3AD-6224-4E1F-BCA3-2FBF60F2AABD}"/>
              </a:ext>
            </a:extLst>
          </p:cNvPr>
          <p:cNvSpPr txBox="1">
            <a:spLocks/>
          </p:cNvSpPr>
          <p:nvPr/>
        </p:nvSpPr>
        <p:spPr>
          <a:xfrm>
            <a:off x="980896" y="2078225"/>
            <a:ext cx="737692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Katibeh"/>
              <a:buNone/>
              <a:defRPr sz="3600" b="0" i="0" u="none" strike="noStrike" cap="none">
                <a:solidFill>
                  <a:schemeClr val="accent4"/>
                </a:solidFill>
                <a:latin typeface="Katibeh"/>
                <a:ea typeface="Katibeh"/>
                <a:cs typeface="Katibeh"/>
                <a:sym typeface="Katibeh"/>
              </a:defRPr>
            </a:lvl9pPr>
          </a:lstStyle>
          <a:p>
            <a:r>
              <a:rPr lang="en-US" altLang="ko-KR" sz="96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endParaRPr lang="ko-KR" altLang="en-US" sz="96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5" name="Google Shape;649;p58">
            <a:extLst>
              <a:ext uri="{FF2B5EF4-FFF2-40B4-BE49-F238E27FC236}">
                <a16:creationId xmlns:a16="http://schemas.microsoft.com/office/drawing/2014/main" id="{9FE9A053-F451-E502-3D8F-3D0A912A1D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2640" y="3696305"/>
            <a:ext cx="2964346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제품의 핵심 기능 구성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/>
          <p:nvPr/>
        </p:nvSpPr>
        <p:spPr>
          <a:xfrm>
            <a:off x="3342475" y="1925250"/>
            <a:ext cx="2489100" cy="24891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3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6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가지 핵심 기능 구성</a:t>
            </a:r>
            <a:endParaRPr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림 2" descr="고양이, 앉아있는, 실내, 하얀색이(가) 표시된 사진&#10;&#10;자동 생성된 설명">
            <a:extLst>
              <a:ext uri="{FF2B5EF4-FFF2-40B4-BE49-F238E27FC236}">
                <a16:creationId xmlns:a16="http://schemas.microsoft.com/office/drawing/2014/main" id="{0276013D-FC6C-5AA4-EF30-75EF6FC2A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223" y="1832655"/>
            <a:ext cx="2837604" cy="267428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01E98DA-E44C-9159-FD23-FD0E76F1BD26}"/>
              </a:ext>
            </a:extLst>
          </p:cNvPr>
          <p:cNvSpPr/>
          <p:nvPr/>
        </p:nvSpPr>
        <p:spPr>
          <a:xfrm>
            <a:off x="4143696" y="2669880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464;p53">
            <a:extLst>
              <a:ext uri="{FF2B5EF4-FFF2-40B4-BE49-F238E27FC236}">
                <a16:creationId xmlns:a16="http://schemas.microsoft.com/office/drawing/2014/main" id="{C614B418-0F3D-80E5-AA09-2E2832EA4026}"/>
              </a:ext>
            </a:extLst>
          </p:cNvPr>
          <p:cNvSpPr txBox="1">
            <a:spLocks/>
          </p:cNvSpPr>
          <p:nvPr/>
        </p:nvSpPr>
        <p:spPr>
          <a:xfrm>
            <a:off x="797408" y="1682200"/>
            <a:ext cx="19884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spcAft>
                <a:spcPts val="1600"/>
              </a:spcAft>
              <a:buFont typeface="Roboto"/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탈취 방식</a:t>
            </a:r>
            <a:endParaRPr 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26" name="Google Shape;464;p53">
            <a:extLst>
              <a:ext uri="{FF2B5EF4-FFF2-40B4-BE49-F238E27FC236}">
                <a16:creationId xmlns:a16="http://schemas.microsoft.com/office/drawing/2014/main" id="{B0FE3CFB-8684-4E1E-B5D1-503EEABC99BE}"/>
              </a:ext>
            </a:extLst>
          </p:cNvPr>
          <p:cNvSpPr txBox="1">
            <a:spLocks/>
          </p:cNvSpPr>
          <p:nvPr/>
        </p:nvSpPr>
        <p:spPr>
          <a:xfrm>
            <a:off x="6008003" y="2404083"/>
            <a:ext cx="19884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spcAft>
                <a:spcPts val="1600"/>
              </a:spcAft>
              <a:buFont typeface="Roboto"/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고양이 출입 확인</a:t>
            </a:r>
            <a:endParaRPr 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28" name="Google Shape;464;p53">
            <a:extLst>
              <a:ext uri="{FF2B5EF4-FFF2-40B4-BE49-F238E27FC236}">
                <a16:creationId xmlns:a16="http://schemas.microsoft.com/office/drawing/2014/main" id="{8C891F72-9C42-F467-6987-D08ED9EB998B}"/>
              </a:ext>
            </a:extLst>
          </p:cNvPr>
          <p:cNvSpPr txBox="1">
            <a:spLocks/>
          </p:cNvSpPr>
          <p:nvPr/>
        </p:nvSpPr>
        <p:spPr>
          <a:xfrm>
            <a:off x="5492710" y="3138415"/>
            <a:ext cx="19884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spcAft>
                <a:spcPts val="1600"/>
              </a:spcAft>
              <a:buFont typeface="Roboto"/>
              <a:buNone/>
            </a:pPr>
            <a:r>
              <a:rPr lang="ko-KR" altLang="en-US" sz="180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라돈 측정</a:t>
            </a:r>
            <a:endParaRPr 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29" name="Google Shape;464;p53">
            <a:extLst>
              <a:ext uri="{FF2B5EF4-FFF2-40B4-BE49-F238E27FC236}">
                <a16:creationId xmlns:a16="http://schemas.microsoft.com/office/drawing/2014/main" id="{9FE32F90-3A8E-853E-C22C-7F971A241949}"/>
              </a:ext>
            </a:extLst>
          </p:cNvPr>
          <p:cNvSpPr txBox="1">
            <a:spLocks/>
          </p:cNvSpPr>
          <p:nvPr/>
        </p:nvSpPr>
        <p:spPr>
          <a:xfrm>
            <a:off x="856666" y="2715599"/>
            <a:ext cx="19884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spcAft>
                <a:spcPts val="1600"/>
              </a:spcAft>
              <a:buFont typeface="Roboto"/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고양이 무게 확인</a:t>
            </a:r>
            <a:endParaRPr 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30" name="Google Shape;464;p53">
            <a:extLst>
              <a:ext uri="{FF2B5EF4-FFF2-40B4-BE49-F238E27FC236}">
                <a16:creationId xmlns:a16="http://schemas.microsoft.com/office/drawing/2014/main" id="{092E794B-7CF2-A474-31C5-F97D4AD0A93C}"/>
              </a:ext>
            </a:extLst>
          </p:cNvPr>
          <p:cNvSpPr txBox="1">
            <a:spLocks/>
          </p:cNvSpPr>
          <p:nvPr/>
        </p:nvSpPr>
        <p:spPr>
          <a:xfrm>
            <a:off x="886045" y="3624844"/>
            <a:ext cx="19884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spcAft>
                <a:spcPts val="1600"/>
              </a:spcAft>
              <a:buFont typeface="Roboto"/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모래 평탄화</a:t>
            </a:r>
            <a:r>
              <a:rPr lang="en-US" altLang="ko-KR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 </a:t>
            </a: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방식</a:t>
            </a:r>
            <a:endParaRPr 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31" name="Google Shape;464;p53">
            <a:extLst>
              <a:ext uri="{FF2B5EF4-FFF2-40B4-BE49-F238E27FC236}">
                <a16:creationId xmlns:a16="http://schemas.microsoft.com/office/drawing/2014/main" id="{1D798180-1138-E579-194C-81EFCC7E6031}"/>
              </a:ext>
            </a:extLst>
          </p:cNvPr>
          <p:cNvSpPr txBox="1">
            <a:spLocks/>
          </p:cNvSpPr>
          <p:nvPr/>
        </p:nvSpPr>
        <p:spPr>
          <a:xfrm>
            <a:off x="5729690" y="4245205"/>
            <a:ext cx="19884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>
              <a:spcAft>
                <a:spcPts val="1600"/>
              </a:spcAft>
              <a:buFont typeface="Roboto"/>
              <a:buNone/>
            </a:pPr>
            <a:r>
              <a:rPr lang="ko-KR" altLang="en-US" sz="18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Katibeh"/>
                <a:sym typeface="Katibeh"/>
              </a:rPr>
              <a:t>배변처리 방식</a:t>
            </a:r>
            <a:endParaRPr lang="en-US" sz="1800" dirty="0">
              <a:latin typeface="한컴 말랑말랑 Regular" panose="020F0303000000000000" pitchFamily="50" charset="-127"/>
              <a:ea typeface="한컴 말랑말랑 Regular" panose="020F0303000000000000" pitchFamily="50" charset="-127"/>
              <a:cs typeface="Katibeh"/>
              <a:sym typeface="Katibeh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C6C4E81-BFE6-68A2-B556-AA7530AD004A}"/>
              </a:ext>
            </a:extLst>
          </p:cNvPr>
          <p:cNvSpPr/>
          <p:nvPr/>
        </p:nvSpPr>
        <p:spPr>
          <a:xfrm>
            <a:off x="4952852" y="2715599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0DDA0A7-DB06-82FF-A02A-DE63FBF6F8B5}"/>
              </a:ext>
            </a:extLst>
          </p:cNvPr>
          <p:cNvSpPr/>
          <p:nvPr/>
        </p:nvSpPr>
        <p:spPr>
          <a:xfrm>
            <a:off x="5007037" y="4033325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5F2103C-BF7B-9403-86C6-EF9CB5115364}"/>
              </a:ext>
            </a:extLst>
          </p:cNvPr>
          <p:cNvSpPr/>
          <p:nvPr/>
        </p:nvSpPr>
        <p:spPr>
          <a:xfrm>
            <a:off x="3997810" y="3483857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7E0E255-111A-2070-19E5-E8EF32B69C60}"/>
              </a:ext>
            </a:extLst>
          </p:cNvPr>
          <p:cNvSpPr/>
          <p:nvPr/>
        </p:nvSpPr>
        <p:spPr>
          <a:xfrm>
            <a:off x="5172985" y="3579125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F838085-CF5D-C35B-FCB1-452574E9DBFE}"/>
              </a:ext>
            </a:extLst>
          </p:cNvPr>
          <p:cNvSpPr/>
          <p:nvPr/>
        </p:nvSpPr>
        <p:spPr>
          <a:xfrm>
            <a:off x="3823115" y="2889383"/>
            <a:ext cx="54185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45DD682-EA6E-2AB9-5428-716365E21631}"/>
              </a:ext>
            </a:extLst>
          </p:cNvPr>
          <p:cNvCxnSpPr>
            <a:cxnSpLocks/>
          </p:cNvCxnSpPr>
          <p:nvPr/>
        </p:nvCxnSpPr>
        <p:spPr>
          <a:xfrm flipV="1">
            <a:off x="5194504" y="3389553"/>
            <a:ext cx="1193738" cy="212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FF0CA7B-E60E-C188-BF68-7545C1B89B50}"/>
              </a:ext>
            </a:extLst>
          </p:cNvPr>
          <p:cNvCxnSpPr>
            <a:cxnSpLocks/>
            <a:stCxn id="4" idx="1"/>
            <a:endCxn id="25" idx="3"/>
          </p:cNvCxnSpPr>
          <p:nvPr/>
        </p:nvCxnSpPr>
        <p:spPr>
          <a:xfrm flipH="1" flipV="1">
            <a:off x="2785808" y="1909300"/>
            <a:ext cx="1365823" cy="767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61DF8C3-3B5D-88D9-FA05-6FADEC8D806C}"/>
              </a:ext>
            </a:extLst>
          </p:cNvPr>
          <p:cNvCxnSpPr>
            <a:cxnSpLocks/>
            <a:endCxn id="34" idx="7"/>
          </p:cNvCxnSpPr>
          <p:nvPr/>
        </p:nvCxnSpPr>
        <p:spPr>
          <a:xfrm flipH="1">
            <a:off x="4999102" y="2631183"/>
            <a:ext cx="1155630" cy="91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614D53C5-0485-2AA0-6D6D-417C15AB14C8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5061222" y="4056185"/>
            <a:ext cx="1093510" cy="425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0B41BCB7-D5E7-113A-0CAD-760184B41799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2795720" y="3522881"/>
            <a:ext cx="1210025" cy="3570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1403F06-A78D-D0F2-EC9A-4B44ED946CE3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2768244" y="2928407"/>
            <a:ext cx="1062806" cy="20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614621"/>
      </p:ext>
    </p:extLst>
  </p:cSld>
  <p:clrMapOvr>
    <a:masterClrMapping/>
  </p:clrMapOvr>
</p:sld>
</file>

<file path=ppt/theme/theme1.xml><?xml version="1.0" encoding="utf-8"?>
<a:theme xmlns:a="http://schemas.openxmlformats.org/drawingml/2006/main" name="Cute Cats by Slidesgo">
  <a:themeElements>
    <a:clrScheme name="Simple Light">
      <a:dk1>
        <a:srgbClr val="202231"/>
      </a:dk1>
      <a:lt1>
        <a:srgbClr val="FFFFFF"/>
      </a:lt1>
      <a:dk2>
        <a:srgbClr val="454857"/>
      </a:dk2>
      <a:lt2>
        <a:srgbClr val="EEEEEE"/>
      </a:lt2>
      <a:accent1>
        <a:srgbClr val="E9E6E4"/>
      </a:accent1>
      <a:accent2>
        <a:srgbClr val="D0C2BA"/>
      </a:accent2>
      <a:accent3>
        <a:srgbClr val="B0A59F"/>
      </a:accent3>
      <a:accent4>
        <a:srgbClr val="604A40"/>
      </a:accent4>
      <a:accent5>
        <a:srgbClr val="FDC695"/>
      </a:accent5>
      <a:accent6>
        <a:srgbClr val="C07E5A"/>
      </a:accent6>
      <a:hlink>
        <a:srgbClr val="3C37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563</Words>
  <Application>Microsoft Office PowerPoint</Application>
  <PresentationFormat>화면 슬라이드 쇼(16:9)</PresentationFormat>
  <Paragraphs>158</Paragraphs>
  <Slides>36</Slides>
  <Notes>33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한컴 말랑말랑 Bold</vt:lpstr>
      <vt:lpstr>돋움</vt:lpstr>
      <vt:lpstr>Katibeh</vt:lpstr>
      <vt:lpstr>한컴 말랑말랑 Regular</vt:lpstr>
      <vt:lpstr>Roboto</vt:lpstr>
      <vt:lpstr>Arial</vt:lpstr>
      <vt:lpstr>Cute Cats by Slidesgo</vt:lpstr>
      <vt:lpstr>고양이 없는 고양이 팀</vt:lpstr>
      <vt:lpstr>저번주의 피드백 사항</vt:lpstr>
      <vt:lpstr>~5/9 작업사항</vt:lpstr>
      <vt:lpstr>시제품 분석</vt:lpstr>
      <vt:lpstr>PowerPoint 프레젠테이션</vt:lpstr>
      <vt:lpstr>Pluto SQUARE</vt:lpstr>
      <vt:lpstr>PowerPoint 프레젠테이션</vt:lpstr>
      <vt:lpstr>제품의 구성</vt:lpstr>
      <vt:lpstr> 6가지 핵심 기능 구성</vt:lpstr>
      <vt:lpstr>6가지 핵심 기능 구성</vt:lpstr>
      <vt:lpstr>고양이 출입 확인</vt:lpstr>
      <vt:lpstr>고양이 무게 확인</vt:lpstr>
      <vt:lpstr>센서</vt:lpstr>
      <vt:lpstr>IoT</vt:lpstr>
      <vt:lpstr>탈취 방식</vt:lpstr>
      <vt:lpstr>배변처리&amp;모래 평탄화</vt:lpstr>
      <vt:lpstr>제품 구동 요소</vt:lpstr>
      <vt:lpstr>제품 구동 요소</vt:lpstr>
      <vt:lpstr>제품 구동 요소</vt:lpstr>
      <vt:lpstr> 6가지 핵심 기능 구성</vt:lpstr>
      <vt:lpstr>그 외</vt:lpstr>
      <vt:lpstr>그 외</vt:lpstr>
      <vt:lpstr>작동 흐름도 </vt:lpstr>
      <vt:lpstr>디자인/모델링</vt:lpstr>
      <vt:lpstr>디자인/모델링</vt:lpstr>
      <vt:lpstr>디자인/모델링</vt:lpstr>
      <vt:lpstr>디자인/모델링</vt:lpstr>
      <vt:lpstr>디자인/모델링</vt:lpstr>
      <vt:lpstr>PowerPoint 프레젠테이션</vt:lpstr>
      <vt:lpstr>알려주세요.(질문사항)</vt:lpstr>
      <vt:lpstr>구글 스프레드시트</vt:lpstr>
      <vt:lpstr>팀 소개 동영상</vt:lpstr>
      <vt:lpstr>Thanks!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고양이 없는 고양이 팀</dc:title>
  <dc:creator>HP</dc:creator>
  <cp:lastModifiedBy>이재욱</cp:lastModifiedBy>
  <cp:revision>79</cp:revision>
  <dcterms:modified xsi:type="dcterms:W3CDTF">2022-07-04T09:03:53Z</dcterms:modified>
</cp:coreProperties>
</file>